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</p:sldMasterIdLst>
  <p:sldIdLst>
    <p:sldId id="256" r:id="rId3"/>
    <p:sldId id="262" r:id="rId4"/>
    <p:sldId id="272" r:id="rId5"/>
    <p:sldId id="275" r:id="rId6"/>
    <p:sldId id="264" r:id="rId7"/>
    <p:sldId id="265" r:id="rId8"/>
    <p:sldId id="273" r:id="rId9"/>
    <p:sldId id="269" r:id="rId10"/>
    <p:sldId id="276" r:id="rId11"/>
    <p:sldId id="267" r:id="rId12"/>
    <p:sldId id="268" r:id="rId13"/>
    <p:sldId id="274" r:id="rId14"/>
    <p:sldId id="271" r:id="rId15"/>
    <p:sldId id="266" r:id="rId16"/>
    <p:sldId id="263" r:id="rId17"/>
    <p:sldId id="25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F67"/>
    <a:srgbClr val="FFC1D1"/>
    <a:srgbClr val="FEE0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58" d="100"/>
          <a:sy n="58" d="100"/>
        </p:scale>
        <p:origin x="102" y="1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ECDE56-A910-4294-AA69-64836038E8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3604B52-BBB8-4625-A02A-5CB8E3842C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3C33ED-3E60-4C8C-859D-338B0DD63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EC03E-EECD-47AF-8B70-4261B0A3AEEC}" type="datetimeFigureOut">
              <a:rPr lang="en-US" smtClean="0"/>
              <a:t>12/25/2019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BA6314-FB50-4953-A4E4-64978D51E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FA595E-8A65-46CA-BBC3-739554786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1AB34-5086-4649-83DB-ECDF57E03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899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37D844-CD29-4E38-AF2E-98D6B4949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9F44EC-CD26-47CC-99D0-7856AEB33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3C4E34-C6BA-46C2-8AD4-B1A35CA34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EC03E-EECD-47AF-8B70-4261B0A3AEEC}" type="datetimeFigureOut">
              <a:rPr lang="en-US" smtClean="0"/>
              <a:t>12/25/2019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463CD0-9534-4E7B-958E-8043A7015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A8D8D3-6FCB-4FB3-9890-D46E8F0D2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1AB34-5086-4649-83DB-ECDF57E03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50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0B9B71-EACB-476B-A1BE-96B198BD95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A909612-1A85-4288-9C6A-3C963956F7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14A74D-B208-4C96-A28E-E1260ED249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AAB196-6320-4F43-9667-B3B70955BB12}" type="datetimeFigureOut">
              <a:rPr lang="en-US" smtClean="0"/>
              <a:t>12/25/2019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B04110-6651-49E0-940B-943C39367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7AC96D-E4B9-40EB-ABEE-D7CA56521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1B4CDD-60F4-4D43-A87C-A11B16D91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7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74B8CD-75CA-4ACF-AFF3-2CFCE7B7D8F6}"/>
              </a:ext>
            </a:extLst>
          </p:cNvPr>
          <p:cNvSpPr txBox="1"/>
          <p:nvPr userDrawn="1"/>
        </p:nvSpPr>
        <p:spPr>
          <a:xfrm>
            <a:off x="97655" y="108295"/>
            <a:ext cx="2388094" cy="52201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dirty="0"/>
              <a:t>만우절 이벤트 기획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0E85E8-4233-4CB6-897B-8A43BB25A714}"/>
              </a:ext>
            </a:extLst>
          </p:cNvPr>
          <p:cNvSpPr txBox="1"/>
          <p:nvPr userDrawn="1"/>
        </p:nvSpPr>
        <p:spPr>
          <a:xfrm>
            <a:off x="2876366" y="108295"/>
            <a:ext cx="8034290" cy="52201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2824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D54160-127C-40C0-AAA3-F5332E8FACAF}"/>
              </a:ext>
            </a:extLst>
          </p:cNvPr>
          <p:cNvSpPr txBox="1"/>
          <p:nvPr userDrawn="1"/>
        </p:nvSpPr>
        <p:spPr>
          <a:xfrm>
            <a:off x="97655" y="108295"/>
            <a:ext cx="2388094" cy="52201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dirty="0"/>
              <a:t>기획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E0A528-58DC-4CCE-8D59-CC7383F76E78}"/>
              </a:ext>
            </a:extLst>
          </p:cNvPr>
          <p:cNvSpPr txBox="1"/>
          <p:nvPr userDrawn="1"/>
        </p:nvSpPr>
        <p:spPr>
          <a:xfrm>
            <a:off x="2876366" y="108295"/>
            <a:ext cx="8034290" cy="52201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ko-KR" altLang="en-US" dirty="0"/>
              <a:t>내용</a:t>
            </a:r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459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0A28C35-26C9-445F-821F-FFF9FB505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B092ED-019F-4C37-91DF-DE99E0409B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DC2EF9-A246-4236-98E2-14FC955E2E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EC03E-EECD-47AF-8B70-4261B0A3AEEC}" type="datetimeFigureOut">
              <a:rPr lang="en-US" smtClean="0"/>
              <a:t>12/25/2019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E483F5-44A0-42EB-A06F-2DEC38F33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B583C1-204C-41EF-8126-349EEAC7D0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1AB34-5086-4649-83DB-ECDF57E03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453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2675C78-CB02-45A9-8AAC-9AFA19FB4557}"/>
              </a:ext>
            </a:extLst>
          </p:cNvPr>
          <p:cNvSpPr/>
          <p:nvPr userDrawn="1"/>
        </p:nvSpPr>
        <p:spPr>
          <a:xfrm>
            <a:off x="89400" y="637309"/>
            <a:ext cx="12013200" cy="6130691"/>
          </a:xfrm>
          <a:prstGeom prst="roundRect">
            <a:avLst>
              <a:gd name="adj" fmla="val 182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DAB2F740-CD87-4BBD-995D-BC54FFDF32A5}"/>
              </a:ext>
            </a:extLst>
          </p:cNvPr>
          <p:cNvSpPr/>
          <p:nvPr userDrawn="1"/>
        </p:nvSpPr>
        <p:spPr>
          <a:xfrm>
            <a:off x="2281380" y="89997"/>
            <a:ext cx="9821218" cy="547309"/>
          </a:xfrm>
          <a:custGeom>
            <a:avLst/>
            <a:gdLst>
              <a:gd name="connsiteX0" fmla="*/ 0 w 9821218"/>
              <a:gd name="connsiteY0" fmla="*/ 0 h 547309"/>
              <a:gd name="connsiteX1" fmla="*/ 1215707 w 9821218"/>
              <a:gd name="connsiteY1" fmla="*/ 0 h 547309"/>
              <a:gd name="connsiteX2" fmla="*/ 1431637 w 9821218"/>
              <a:gd name="connsiteY2" fmla="*/ 0 h 547309"/>
              <a:gd name="connsiteX3" fmla="*/ 9741585 w 9821218"/>
              <a:gd name="connsiteY3" fmla="*/ 0 h 547309"/>
              <a:gd name="connsiteX4" fmla="*/ 9821218 w 9821218"/>
              <a:gd name="connsiteY4" fmla="*/ 79633 h 547309"/>
              <a:gd name="connsiteX5" fmla="*/ 9821218 w 9821218"/>
              <a:gd name="connsiteY5" fmla="*/ 467676 h 547309"/>
              <a:gd name="connsiteX6" fmla="*/ 9741585 w 9821218"/>
              <a:gd name="connsiteY6" fmla="*/ 547309 h 547309"/>
              <a:gd name="connsiteX7" fmla="*/ 1431637 w 9821218"/>
              <a:gd name="connsiteY7" fmla="*/ 547309 h 547309"/>
              <a:gd name="connsiteX8" fmla="*/ 1215707 w 9821218"/>
              <a:gd name="connsiteY8" fmla="*/ 547309 h 547309"/>
              <a:gd name="connsiteX9" fmla="*/ 0 w 9821218"/>
              <a:gd name="connsiteY9" fmla="*/ 547309 h 54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21218" h="547309">
                <a:moveTo>
                  <a:pt x="0" y="0"/>
                </a:moveTo>
                <a:lnTo>
                  <a:pt x="1215707" y="0"/>
                </a:lnTo>
                <a:lnTo>
                  <a:pt x="1431637" y="0"/>
                </a:lnTo>
                <a:lnTo>
                  <a:pt x="9741585" y="0"/>
                </a:lnTo>
                <a:cubicBezTo>
                  <a:pt x="9785565" y="0"/>
                  <a:pt x="9821218" y="35653"/>
                  <a:pt x="9821218" y="79633"/>
                </a:cubicBezTo>
                <a:lnTo>
                  <a:pt x="9821218" y="467676"/>
                </a:lnTo>
                <a:cubicBezTo>
                  <a:pt x="9821218" y="511656"/>
                  <a:pt x="9785565" y="547309"/>
                  <a:pt x="9741585" y="547309"/>
                </a:cubicBezTo>
                <a:lnTo>
                  <a:pt x="1431637" y="547309"/>
                </a:lnTo>
                <a:lnTo>
                  <a:pt x="1215707" y="547309"/>
                </a:lnTo>
                <a:lnTo>
                  <a:pt x="0" y="5473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D1A2E62A-C340-45FA-A6DA-56171FF6080F}"/>
              </a:ext>
            </a:extLst>
          </p:cNvPr>
          <p:cNvSpPr/>
          <p:nvPr userDrawn="1"/>
        </p:nvSpPr>
        <p:spPr>
          <a:xfrm>
            <a:off x="89400" y="89998"/>
            <a:ext cx="2775720" cy="547310"/>
          </a:xfrm>
          <a:custGeom>
            <a:avLst/>
            <a:gdLst>
              <a:gd name="connsiteX0" fmla="*/ 850067 w 2775720"/>
              <a:gd name="connsiteY0" fmla="*/ 0 h 547310"/>
              <a:gd name="connsiteX1" fmla="*/ 2775720 w 2775720"/>
              <a:gd name="connsiteY1" fmla="*/ 0 h 547310"/>
              <a:gd name="connsiteX2" fmla="*/ 2151213 w 2775720"/>
              <a:gd name="connsiteY2" fmla="*/ 547309 h 547310"/>
              <a:gd name="connsiteX3" fmla="*/ 2022494 w 2775720"/>
              <a:gd name="connsiteY3" fmla="*/ 547309 h 547310"/>
              <a:gd name="connsiteX4" fmla="*/ 2022489 w 2775720"/>
              <a:gd name="connsiteY4" fmla="*/ 547310 h 547310"/>
              <a:gd name="connsiteX5" fmla="*/ 79633 w 2775720"/>
              <a:gd name="connsiteY5" fmla="*/ 547310 h 547310"/>
              <a:gd name="connsiteX6" fmla="*/ 0 w 2775720"/>
              <a:gd name="connsiteY6" fmla="*/ 467677 h 547310"/>
              <a:gd name="connsiteX7" fmla="*/ 0 w 2775720"/>
              <a:gd name="connsiteY7" fmla="*/ 79634 h 547310"/>
              <a:gd name="connsiteX8" fmla="*/ 79633 w 2775720"/>
              <a:gd name="connsiteY8" fmla="*/ 1 h 547310"/>
              <a:gd name="connsiteX9" fmla="*/ 850066 w 2775720"/>
              <a:gd name="connsiteY9" fmla="*/ 1 h 547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75720" h="547310">
                <a:moveTo>
                  <a:pt x="850067" y="0"/>
                </a:moveTo>
                <a:lnTo>
                  <a:pt x="2775720" y="0"/>
                </a:lnTo>
                <a:lnTo>
                  <a:pt x="2151213" y="547309"/>
                </a:lnTo>
                <a:lnTo>
                  <a:pt x="2022494" y="547309"/>
                </a:lnTo>
                <a:lnTo>
                  <a:pt x="2022489" y="547310"/>
                </a:lnTo>
                <a:lnTo>
                  <a:pt x="79633" y="547310"/>
                </a:lnTo>
                <a:cubicBezTo>
                  <a:pt x="35653" y="547310"/>
                  <a:pt x="0" y="511657"/>
                  <a:pt x="0" y="467677"/>
                </a:cubicBezTo>
                <a:lnTo>
                  <a:pt x="0" y="79634"/>
                </a:lnTo>
                <a:cubicBezTo>
                  <a:pt x="0" y="35654"/>
                  <a:pt x="35653" y="1"/>
                  <a:pt x="79633" y="1"/>
                </a:cubicBezTo>
                <a:lnTo>
                  <a:pt x="850066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5" name="Picture 2" descr="테일즈런너">
            <a:extLst>
              <a:ext uri="{FF2B5EF4-FFF2-40B4-BE49-F238E27FC236}">
                <a16:creationId xmlns:a16="http://schemas.microsoft.com/office/drawing/2014/main" id="{09162EAE-952C-457A-BD95-6F730F43F11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6" r="31204" b="36299"/>
          <a:stretch/>
        </p:blipFill>
        <p:spPr bwMode="auto">
          <a:xfrm>
            <a:off x="11248007" y="108295"/>
            <a:ext cx="846337" cy="50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095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FCAC1C-111A-44B0-98EA-C5308CAFF6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89100"/>
            <a:ext cx="12192000" cy="2038349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sz="4400" b="1" dirty="0"/>
              <a:t>신규 유저와 복귀 유저가 </a:t>
            </a:r>
            <a:r>
              <a:rPr lang="en-US" altLang="ko-KR" sz="4400" b="1" dirty="0"/>
              <a:t/>
            </a:r>
            <a:br>
              <a:rPr lang="en-US" altLang="ko-KR" sz="4400" b="1" dirty="0"/>
            </a:br>
            <a:r>
              <a:rPr lang="ko-KR" altLang="en-US" sz="4400" b="1" dirty="0"/>
              <a:t>같이 즐기는 만우절</a:t>
            </a:r>
            <a:endParaRPr lang="en-US" sz="4400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095577-134A-4321-8C9A-FDA544273D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14824"/>
            <a:ext cx="9144000" cy="942975"/>
          </a:xfrm>
          <a:prstGeom prst="roundRect">
            <a:avLst/>
          </a:prstGeom>
          <a:solidFill>
            <a:srgbClr val="FF2F67"/>
          </a:solidFill>
        </p:spPr>
        <p:txBody>
          <a:bodyPr>
            <a:normAutofit/>
          </a:bodyPr>
          <a:lstStyle/>
          <a:p>
            <a:r>
              <a:rPr lang="ko-KR" altLang="en-US" sz="1800" b="1" dirty="0">
                <a:solidFill>
                  <a:schemeClr val="bg1"/>
                </a:solidFill>
              </a:rPr>
              <a:t>만우절 이벤트</a:t>
            </a:r>
            <a:r>
              <a:rPr lang="en-US" altLang="ko-KR" sz="1800" b="1" dirty="0">
                <a:solidFill>
                  <a:schemeClr val="bg1"/>
                </a:solidFill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</a:rPr>
              <a:t>기획</a:t>
            </a:r>
            <a:r>
              <a:rPr lang="en-US" altLang="ko-KR" sz="1800" b="1" dirty="0">
                <a:solidFill>
                  <a:schemeClr val="bg1"/>
                </a:solidFill>
              </a:rPr>
              <a:t>/ </a:t>
            </a:r>
            <a:r>
              <a:rPr lang="ko-KR" altLang="en-US" sz="1800" b="1" dirty="0">
                <a:solidFill>
                  <a:schemeClr val="bg1"/>
                </a:solidFill>
              </a:rPr>
              <a:t>이벤트 맵 기획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r>
              <a:rPr lang="ko-KR" altLang="en-US" sz="1800" b="1" dirty="0">
                <a:solidFill>
                  <a:schemeClr val="bg1"/>
                </a:solidFill>
              </a:rPr>
              <a:t>작성자 김광현</a:t>
            </a:r>
            <a:endParaRPr 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023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FEE5F79-C415-484A-83CD-F1C8DBC01684}"/>
              </a:ext>
            </a:extLst>
          </p:cNvPr>
          <p:cNvSpPr/>
          <p:nvPr/>
        </p:nvSpPr>
        <p:spPr>
          <a:xfrm>
            <a:off x="6241704" y="1712537"/>
            <a:ext cx="5760000" cy="1224000"/>
          </a:xfrm>
          <a:prstGeom prst="roundRect">
            <a:avLst>
              <a:gd name="adj" fmla="val 821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일일 플레이 타임을 고려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획득 할 수 있는 아이템의 최대치를 설정하기 위해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기여도 최대치를 주단위로 확장함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chemeClr val="tx1"/>
                </a:solidFill>
              </a:rPr>
              <a:t>주 단위로 유저들이 계획을 짤 수 있도록 하기 위함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chemeClr val="tx1"/>
                </a:solidFill>
              </a:rPr>
              <a:t>첫 주차에 몰아서 이벤트를 못 끝내게 만드는 제약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180136" y="6650348"/>
            <a:ext cx="5871748" cy="13524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8820136" y="789093"/>
            <a:ext cx="3181568" cy="418202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FFC1D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        </a:t>
            </a:r>
            <a:r>
              <a:rPr lang="ko-KR" altLang="en-US" sz="1400" b="1" dirty="0">
                <a:solidFill>
                  <a:schemeClr val="bg1"/>
                </a:solidFill>
              </a:rPr>
              <a:t>이야기 완결 및 이후 순환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5940136" y="789093"/>
            <a:ext cx="3181568" cy="418202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FF2F67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        </a:t>
            </a:r>
            <a:r>
              <a:rPr lang="ko-KR" altLang="en-US" sz="1400" b="1" dirty="0">
                <a:solidFill>
                  <a:schemeClr val="bg1"/>
                </a:solidFill>
              </a:rPr>
              <a:t>순환 구조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3060136" y="789093"/>
            <a:ext cx="3181568" cy="418202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FFC1D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        이벤트 가이드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180136" y="789093"/>
            <a:ext cx="3181568" cy="418202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FFC1D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   이벤트 초기 진행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">
            <a:extLst>
              <a:ext uri="{FF2B5EF4-FFF2-40B4-BE49-F238E27FC236}">
                <a16:creationId xmlns:a16="http://schemas.microsoft.com/office/drawing/2014/main" id="{AFEE5F79-C415-484A-83CD-F1C8DBC01684}"/>
              </a:ext>
            </a:extLst>
          </p:cNvPr>
          <p:cNvSpPr/>
          <p:nvPr/>
        </p:nvSpPr>
        <p:spPr>
          <a:xfrm>
            <a:off x="6241704" y="3234784"/>
            <a:ext cx="5760000" cy="1224000"/>
          </a:xfrm>
          <a:prstGeom prst="roundRect">
            <a:avLst>
              <a:gd name="adj" fmla="val 821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이러한 방식으로 이벤트가 끝나는 주가 오면 이벤트 퀘스트의 이야기가 종료 되며 반복 플레이에 대한 것을 설명하는 이야기가 나온다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8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180136" y="653845"/>
            <a:ext cx="5871748" cy="13524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4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180136" y="1213524"/>
            <a:ext cx="5871748" cy="13524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197489" y="3841601"/>
            <a:ext cx="1800000" cy="45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ysClr val="windowText" lastClr="000000"/>
                </a:solidFill>
              </a:rPr>
              <a:t>무작위 기존 이벤트 맵</a:t>
            </a:r>
            <a:endParaRPr lang="ko-KR" altLang="en-US" sz="1400" b="1" dirty="0">
              <a:solidFill>
                <a:sysClr val="windowText" lastClr="000000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80136" y="1667389"/>
            <a:ext cx="1800000" cy="45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ysClr val="windowText" lastClr="000000"/>
                </a:solidFill>
              </a:rPr>
              <a:t>전용 이벤트 맵</a:t>
            </a:r>
            <a:r>
              <a:rPr lang="en-US" altLang="ko-KR" sz="1400" b="1" dirty="0">
                <a:solidFill>
                  <a:sysClr val="windowText" lastClr="000000"/>
                </a:solidFill>
              </a:rPr>
              <a:t>(2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종</a:t>
            </a:r>
            <a:r>
              <a:rPr lang="en-US" altLang="ko-KR" sz="1400" b="1" dirty="0">
                <a:solidFill>
                  <a:sysClr val="windowText" lastClr="000000"/>
                </a:solidFill>
              </a:rPr>
              <a:t>)</a:t>
            </a:r>
            <a:endParaRPr lang="ko-KR" altLang="en-US" sz="1400" b="1" dirty="0">
              <a:solidFill>
                <a:sysClr val="windowText" lastClr="000000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80136" y="3806627"/>
            <a:ext cx="1800000" cy="45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ysClr val="windowText" lastClr="000000"/>
                </a:solidFill>
              </a:rPr>
              <a:t>코인 교환소</a:t>
            </a:r>
          </a:p>
        </p:txBody>
      </p:sp>
      <p:sp>
        <p:nvSpPr>
          <p:cNvPr id="45" name="사각형: 둥근 모서리 1">
            <a:extLst>
              <a:ext uri="{FF2B5EF4-FFF2-40B4-BE49-F238E27FC236}">
                <a16:creationId xmlns:a16="http://schemas.microsoft.com/office/drawing/2014/main" id="{AFEE5F79-C415-484A-83CD-F1C8DBC01684}"/>
              </a:ext>
            </a:extLst>
          </p:cNvPr>
          <p:cNvSpPr/>
          <p:nvPr/>
        </p:nvSpPr>
        <p:spPr>
          <a:xfrm>
            <a:off x="2265261" y="1701325"/>
            <a:ext cx="1578011" cy="393109"/>
          </a:xfrm>
          <a:prstGeom prst="roundRect">
            <a:avLst>
              <a:gd name="adj" fmla="val 821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이벤트 퀘스트 수령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4" name="사각형: 둥근 모서리 1">
            <a:extLst>
              <a:ext uri="{FF2B5EF4-FFF2-40B4-BE49-F238E27FC236}">
                <a16:creationId xmlns:a16="http://schemas.microsoft.com/office/drawing/2014/main" id="{AFEE5F79-C415-484A-83CD-F1C8DBC01684}"/>
              </a:ext>
            </a:extLst>
          </p:cNvPr>
          <p:cNvSpPr/>
          <p:nvPr/>
        </p:nvSpPr>
        <p:spPr>
          <a:xfrm>
            <a:off x="4308483" y="2607288"/>
            <a:ext cx="1578011" cy="718019"/>
          </a:xfrm>
          <a:prstGeom prst="roundRect">
            <a:avLst>
              <a:gd name="adj" fmla="val 821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개인 기여도 획득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6" name="사각형: 둥근 모서리 1">
            <a:extLst>
              <a:ext uri="{FF2B5EF4-FFF2-40B4-BE49-F238E27FC236}">
                <a16:creationId xmlns:a16="http://schemas.microsoft.com/office/drawing/2014/main" id="{AFEE5F79-C415-484A-83CD-F1C8DBC01684}"/>
              </a:ext>
            </a:extLst>
          </p:cNvPr>
          <p:cNvSpPr/>
          <p:nvPr/>
        </p:nvSpPr>
        <p:spPr>
          <a:xfrm>
            <a:off x="190781" y="2607288"/>
            <a:ext cx="1789356" cy="718019"/>
          </a:xfrm>
          <a:prstGeom prst="roundRect">
            <a:avLst>
              <a:gd name="adj" fmla="val 821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이벤트 퀘스트 완료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보상으로 코인 획득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4197489" y="1671838"/>
            <a:ext cx="1800000" cy="45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ysClr val="windowText" lastClr="000000"/>
                </a:solidFill>
              </a:rPr>
              <a:t>기여도 단계 상승</a:t>
            </a:r>
          </a:p>
        </p:txBody>
      </p:sp>
      <p:sp>
        <p:nvSpPr>
          <p:cNvPr id="63" name="사각형: 둥근 모서리 1">
            <a:extLst>
              <a:ext uri="{FF2B5EF4-FFF2-40B4-BE49-F238E27FC236}">
                <a16:creationId xmlns:a16="http://schemas.microsoft.com/office/drawing/2014/main" id="{AFEE5F79-C415-484A-83CD-F1C8DBC01684}"/>
              </a:ext>
            </a:extLst>
          </p:cNvPr>
          <p:cNvSpPr/>
          <p:nvPr/>
        </p:nvSpPr>
        <p:spPr>
          <a:xfrm>
            <a:off x="2265262" y="3858677"/>
            <a:ext cx="1578011" cy="393109"/>
          </a:xfrm>
          <a:prstGeom prst="roundRect">
            <a:avLst>
              <a:gd name="adj" fmla="val 821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목표 아이템 획득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cxnSp>
        <p:nvCxnSpPr>
          <p:cNvPr id="68" name="직선 화살표 연결선 34"/>
          <p:cNvCxnSpPr>
            <a:stCxn id="71" idx="3"/>
            <a:endCxn id="45" idx="0"/>
          </p:cNvCxnSpPr>
          <p:nvPr/>
        </p:nvCxnSpPr>
        <p:spPr>
          <a:xfrm>
            <a:off x="2666246" y="1508081"/>
            <a:ext cx="388021" cy="193244"/>
          </a:xfrm>
          <a:prstGeom prst="bentConnector2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1">
            <a:extLst>
              <a:ext uri="{FF2B5EF4-FFF2-40B4-BE49-F238E27FC236}">
                <a16:creationId xmlns:a16="http://schemas.microsoft.com/office/drawing/2014/main" id="{AFEE5F79-C415-484A-83CD-F1C8DBC01684}"/>
              </a:ext>
            </a:extLst>
          </p:cNvPr>
          <p:cNvSpPr/>
          <p:nvPr/>
        </p:nvSpPr>
        <p:spPr>
          <a:xfrm>
            <a:off x="1997624" y="1311526"/>
            <a:ext cx="668622" cy="393109"/>
          </a:xfrm>
          <a:prstGeom prst="roundRect">
            <a:avLst>
              <a:gd name="adj" fmla="val 8211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시작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cxnSp>
        <p:nvCxnSpPr>
          <p:cNvPr id="79" name="직선 화살표 연결선 78"/>
          <p:cNvCxnSpPr>
            <a:stCxn id="22" idx="2"/>
            <a:endCxn id="46" idx="0"/>
          </p:cNvCxnSpPr>
          <p:nvPr/>
        </p:nvCxnSpPr>
        <p:spPr>
          <a:xfrm>
            <a:off x="1080136" y="2117389"/>
            <a:ext cx="5323" cy="489899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23" idx="3"/>
            <a:endCxn id="63" idx="1"/>
          </p:cNvCxnSpPr>
          <p:nvPr/>
        </p:nvCxnSpPr>
        <p:spPr>
          <a:xfrm>
            <a:off x="1980136" y="4031627"/>
            <a:ext cx="285126" cy="23605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19" idx="0"/>
            <a:endCxn id="44" idx="2"/>
          </p:cNvCxnSpPr>
          <p:nvPr/>
        </p:nvCxnSpPr>
        <p:spPr>
          <a:xfrm flipV="1">
            <a:off x="5097489" y="3325307"/>
            <a:ext cx="0" cy="516294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34"/>
          <p:cNvCxnSpPr>
            <a:stCxn id="48" idx="1"/>
            <a:endCxn id="45" idx="3"/>
          </p:cNvCxnSpPr>
          <p:nvPr/>
        </p:nvCxnSpPr>
        <p:spPr>
          <a:xfrm flipH="1">
            <a:off x="3843272" y="1896838"/>
            <a:ext cx="354217" cy="1042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46" idx="2"/>
            <a:endCxn id="23" idx="0"/>
          </p:cNvCxnSpPr>
          <p:nvPr/>
        </p:nvCxnSpPr>
        <p:spPr>
          <a:xfrm flipH="1">
            <a:off x="1080136" y="3325307"/>
            <a:ext cx="5323" cy="48132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>
            <a:stCxn id="63" idx="3"/>
            <a:endCxn id="19" idx="1"/>
          </p:cNvCxnSpPr>
          <p:nvPr/>
        </p:nvCxnSpPr>
        <p:spPr>
          <a:xfrm>
            <a:off x="3843273" y="4055232"/>
            <a:ext cx="354216" cy="11369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45" idx="1"/>
            <a:endCxn id="22" idx="3"/>
          </p:cNvCxnSpPr>
          <p:nvPr/>
        </p:nvCxnSpPr>
        <p:spPr>
          <a:xfrm flipH="1" flipV="1">
            <a:off x="1980136" y="1892389"/>
            <a:ext cx="285125" cy="5491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>
            <a:stCxn id="44" idx="0"/>
            <a:endCxn id="48" idx="2"/>
          </p:cNvCxnSpPr>
          <p:nvPr/>
        </p:nvCxnSpPr>
        <p:spPr>
          <a:xfrm flipV="1">
            <a:off x="5097489" y="2121838"/>
            <a:ext cx="0" cy="48545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423FE60-F697-4781-9A4C-C66A153B1006}"/>
              </a:ext>
            </a:extLst>
          </p:cNvPr>
          <p:cNvSpPr/>
          <p:nvPr/>
        </p:nvSpPr>
        <p:spPr>
          <a:xfrm>
            <a:off x="190780" y="5408870"/>
            <a:ext cx="11810923" cy="1224000"/>
          </a:xfrm>
          <a:prstGeom prst="roundRect">
            <a:avLst>
              <a:gd name="adj" fmla="val 821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플레이 타임에 대한 보상을 명확하게 하기 위한 순환 구조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chemeClr val="tx1"/>
                </a:solidFill>
              </a:rPr>
              <a:t>주 단위로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054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FEE5F79-C415-484A-83CD-F1C8DBC01684}"/>
              </a:ext>
            </a:extLst>
          </p:cNvPr>
          <p:cNvSpPr/>
          <p:nvPr/>
        </p:nvSpPr>
        <p:spPr>
          <a:xfrm>
            <a:off x="180136" y="1348772"/>
            <a:ext cx="11821568" cy="904280"/>
          </a:xfrm>
          <a:prstGeom prst="roundRect">
            <a:avLst>
              <a:gd name="adj" fmla="val 821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순환도에서 균등하게 나머지 콘텐츠들을 돌도록 만들어야 함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180136" y="1213524"/>
            <a:ext cx="5871748" cy="13524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7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180136" y="6650348"/>
            <a:ext cx="5871748" cy="13524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8820136" y="789093"/>
            <a:ext cx="3181568" cy="418202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FF2F67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        </a:t>
            </a:r>
            <a:r>
              <a:rPr lang="ko-KR" altLang="en-US" sz="1400" b="1" dirty="0">
                <a:solidFill>
                  <a:schemeClr val="bg1"/>
                </a:solidFill>
              </a:rPr>
              <a:t>이야기 완결 및 이후 순환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5940136" y="789093"/>
            <a:ext cx="3181568" cy="418202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FFC1D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        </a:t>
            </a:r>
            <a:r>
              <a:rPr lang="ko-KR" altLang="en-US" sz="1400" b="1" dirty="0">
                <a:solidFill>
                  <a:schemeClr val="bg1"/>
                </a:solidFill>
              </a:rPr>
              <a:t>순환 구조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3060136" y="789093"/>
            <a:ext cx="3181568" cy="418202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FFC1D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        이벤트 가이드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180136" y="789093"/>
            <a:ext cx="3181568" cy="418202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FFC1D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   이벤트 초기 진행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">
            <a:extLst>
              <a:ext uri="{FF2B5EF4-FFF2-40B4-BE49-F238E27FC236}">
                <a16:creationId xmlns:a16="http://schemas.microsoft.com/office/drawing/2014/main" id="{AFEE5F79-C415-484A-83CD-F1C8DBC01684}"/>
              </a:ext>
            </a:extLst>
          </p:cNvPr>
          <p:cNvSpPr/>
          <p:nvPr/>
        </p:nvSpPr>
        <p:spPr>
          <a:xfrm>
            <a:off x="180136" y="2532360"/>
            <a:ext cx="11821568" cy="904280"/>
          </a:xfrm>
          <a:prstGeom prst="roundRect">
            <a:avLst>
              <a:gd name="adj" fmla="val 821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err="1">
                <a:solidFill>
                  <a:schemeClr val="tx1"/>
                </a:solidFill>
              </a:rPr>
              <a:t>가버린게야</a:t>
            </a:r>
            <a:r>
              <a:rPr lang="en-US" altLang="ko-KR" sz="1200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17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180136" y="2257458"/>
            <a:ext cx="5871748" cy="13524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180136" y="653845"/>
            <a:ext cx="5871748" cy="13524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889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180136" y="653845"/>
            <a:ext cx="5871748" cy="13524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4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180136" y="789093"/>
            <a:ext cx="5871748" cy="418202"/>
          </a:xfrm>
          <a:prstGeom prst="roundRect">
            <a:avLst>
              <a:gd name="adj" fmla="val 18744"/>
            </a:avLst>
          </a:prstGeom>
          <a:solidFill>
            <a:srgbClr val="FF2F6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기획 의도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5" name="사각형: 둥근 모서리 1">
            <a:extLst>
              <a:ext uri="{FF2B5EF4-FFF2-40B4-BE49-F238E27FC236}">
                <a16:creationId xmlns:a16="http://schemas.microsoft.com/office/drawing/2014/main" id="{AFEE5F79-C415-484A-83CD-F1C8DBC01684}"/>
              </a:ext>
            </a:extLst>
          </p:cNvPr>
          <p:cNvSpPr/>
          <p:nvPr/>
        </p:nvSpPr>
        <p:spPr>
          <a:xfrm>
            <a:off x="180136" y="1348772"/>
            <a:ext cx="11821568" cy="3985228"/>
          </a:xfrm>
          <a:prstGeom prst="roundRect">
            <a:avLst>
              <a:gd name="adj" fmla="val 821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기존보다 넓게 </a:t>
            </a:r>
            <a:r>
              <a:rPr lang="ko-KR" altLang="en-US" sz="1200" dirty="0" err="1">
                <a:solidFill>
                  <a:schemeClr val="tx1"/>
                </a:solidFill>
              </a:rPr>
              <a:t>맵을</a:t>
            </a:r>
            <a:r>
              <a:rPr lang="ko-KR" altLang="en-US" sz="1200" dirty="0">
                <a:solidFill>
                  <a:schemeClr val="tx1"/>
                </a:solidFill>
              </a:rPr>
              <a:t> 사용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미로 </a:t>
            </a:r>
            <a:r>
              <a:rPr lang="ko-KR" altLang="en-US" sz="1200" dirty="0" err="1">
                <a:solidFill>
                  <a:schemeClr val="tx1"/>
                </a:solidFill>
              </a:rPr>
              <a:t>맵을</a:t>
            </a:r>
            <a:r>
              <a:rPr lang="ko-KR" altLang="en-US" sz="1200" dirty="0">
                <a:solidFill>
                  <a:schemeClr val="tx1"/>
                </a:solidFill>
              </a:rPr>
              <a:t> 참조하여 유저들이 </a:t>
            </a:r>
            <a:r>
              <a:rPr lang="ko-KR" altLang="en-US" sz="1200" dirty="0" err="1">
                <a:solidFill>
                  <a:schemeClr val="tx1"/>
                </a:solidFill>
              </a:rPr>
              <a:t>헤메는</a:t>
            </a:r>
            <a:r>
              <a:rPr lang="ko-KR" altLang="en-US" sz="1200" dirty="0">
                <a:solidFill>
                  <a:schemeClr val="tx1"/>
                </a:solidFill>
              </a:rPr>
              <a:t> 구조를 만듦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충돌 처리가 없는 블록을 블록 속에 활용해 삐에로를 숨김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1</a:t>
            </a:r>
            <a:r>
              <a:rPr lang="ko-KR" altLang="en-US" sz="1200" dirty="0">
                <a:solidFill>
                  <a:schemeClr val="tx1"/>
                </a:solidFill>
              </a:rPr>
              <a:t>번 </a:t>
            </a:r>
            <a:r>
              <a:rPr lang="ko-KR" altLang="en-US" sz="1200" dirty="0" err="1">
                <a:solidFill>
                  <a:schemeClr val="tx1"/>
                </a:solidFill>
              </a:rPr>
              <a:t>맵은</a:t>
            </a:r>
            <a:r>
              <a:rPr lang="ko-KR" altLang="en-US" sz="1200" dirty="0">
                <a:solidFill>
                  <a:schemeClr val="tx1"/>
                </a:solidFill>
              </a:rPr>
              <a:t> 넓은 </a:t>
            </a:r>
            <a:r>
              <a:rPr lang="ko-KR" altLang="en-US" sz="1200" dirty="0" err="1">
                <a:solidFill>
                  <a:schemeClr val="tx1"/>
                </a:solidFill>
              </a:rPr>
              <a:t>맵에</a:t>
            </a:r>
            <a:r>
              <a:rPr lang="ko-KR" altLang="en-US" sz="1200" dirty="0">
                <a:solidFill>
                  <a:schemeClr val="tx1"/>
                </a:solidFill>
              </a:rPr>
              <a:t> 많은 삐에로가 흩어져 있고 삐에로를 유저들이 협력하여 찾으면 종료 되는 방식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보상 획득 조건</a:t>
            </a:r>
            <a:r>
              <a:rPr lang="en-US" altLang="ko-KR" sz="1200" dirty="0">
                <a:solidFill>
                  <a:schemeClr val="tx1"/>
                </a:solidFill>
              </a:rPr>
              <a:t>:</a:t>
            </a:r>
            <a:r>
              <a:rPr lang="ko-KR" altLang="en-US" sz="1200" dirty="0">
                <a:solidFill>
                  <a:schemeClr val="tx1"/>
                </a:solidFill>
              </a:rPr>
              <a:t>제한 시간이 되기 전 최소 하나 이상의 삐에로를 찾거나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조작이 없는 시간이 제한 시간의 </a:t>
            </a:r>
            <a:r>
              <a:rPr lang="en-US" altLang="ko-KR" sz="1200" dirty="0">
                <a:solidFill>
                  <a:schemeClr val="tx1"/>
                </a:solidFill>
              </a:rPr>
              <a:t>1/3</a:t>
            </a:r>
            <a:r>
              <a:rPr lang="ko-KR" altLang="en-US" sz="1200" dirty="0">
                <a:solidFill>
                  <a:schemeClr val="tx1"/>
                </a:solidFill>
              </a:rPr>
              <a:t>미만일 때 보상을 획득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삐에로 구분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삐에로는 미리 배치된 삐에로와 무작위 생성 삐에로로 구분한다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무작위 생성 삐에로는 일정 시간 마다 무작위 위치에서 등장한다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제한시간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기본 제한 시간이 존재하며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무작위 생성 된 삐에로를 획득 할 때 마다 시간이 추가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특수 삐에로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가끔 희귀한 삐에로가 나타나며 모든 유저들에게 알림이 뜬다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해당 삐에로를 찾으면 해당 경기 인원 중 한 명에게 높은 등급의 재료 아이템을 준다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2</a:t>
            </a:r>
            <a:r>
              <a:rPr lang="ko-KR" altLang="en-US" sz="1200" dirty="0">
                <a:solidFill>
                  <a:schemeClr val="tx1"/>
                </a:solidFill>
              </a:rPr>
              <a:t>번 </a:t>
            </a:r>
            <a:r>
              <a:rPr lang="ko-KR" altLang="en-US" sz="1200" dirty="0" err="1">
                <a:solidFill>
                  <a:schemeClr val="tx1"/>
                </a:solidFill>
              </a:rPr>
              <a:t>맵은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6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180136" y="1207295"/>
            <a:ext cx="5871748" cy="13524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784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180136" y="789093"/>
            <a:ext cx="5871748" cy="418202"/>
          </a:xfrm>
          <a:prstGeom prst="roundRect">
            <a:avLst>
              <a:gd name="adj" fmla="val 18744"/>
            </a:avLst>
          </a:prstGeom>
          <a:solidFill>
            <a:srgbClr val="FF2F6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주요 </a:t>
            </a:r>
            <a:r>
              <a:rPr lang="en-US" altLang="ko-KR" sz="1400" b="1" dirty="0">
                <a:solidFill>
                  <a:schemeClr val="bg1"/>
                </a:solidFill>
              </a:rPr>
              <a:t>BM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180136" y="1207295"/>
            <a:ext cx="5871748" cy="13524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4" name="사각형: 둥근 모서리 1">
            <a:extLst>
              <a:ext uri="{FF2B5EF4-FFF2-40B4-BE49-F238E27FC236}">
                <a16:creationId xmlns:a16="http://schemas.microsoft.com/office/drawing/2014/main" id="{AFEE5F79-C415-484A-83CD-F1C8DBC01684}"/>
              </a:ext>
            </a:extLst>
          </p:cNvPr>
          <p:cNvSpPr/>
          <p:nvPr/>
        </p:nvSpPr>
        <p:spPr>
          <a:xfrm>
            <a:off x="180136" y="1342543"/>
            <a:ext cx="11821568" cy="1824123"/>
          </a:xfrm>
          <a:prstGeom prst="roundRect">
            <a:avLst>
              <a:gd name="adj" fmla="val 179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삐에로 가면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5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180136" y="653845"/>
            <a:ext cx="5871748" cy="13524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032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180136" y="789093"/>
            <a:ext cx="5871748" cy="418202"/>
          </a:xfrm>
          <a:prstGeom prst="roundRect">
            <a:avLst>
              <a:gd name="adj" fmla="val 18744"/>
            </a:avLst>
          </a:prstGeom>
          <a:solidFill>
            <a:srgbClr val="FF2F6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연계 이벤트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4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180136" y="1207295"/>
            <a:ext cx="5871748" cy="13524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5" name="사각형: 둥근 모서리 1">
            <a:extLst>
              <a:ext uri="{FF2B5EF4-FFF2-40B4-BE49-F238E27FC236}">
                <a16:creationId xmlns:a16="http://schemas.microsoft.com/office/drawing/2014/main" id="{AFEE5F79-C415-484A-83CD-F1C8DBC01684}"/>
              </a:ext>
            </a:extLst>
          </p:cNvPr>
          <p:cNvSpPr/>
          <p:nvPr/>
        </p:nvSpPr>
        <p:spPr>
          <a:xfrm>
            <a:off x="180136" y="1342543"/>
            <a:ext cx="11821568" cy="1824123"/>
          </a:xfrm>
          <a:prstGeom prst="roundRect">
            <a:avLst>
              <a:gd name="adj" fmla="val 179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연계 이벤트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고양이가 열리는 나무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이벤트를 완료 했을 때 팜 아이템을 지급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기능은 </a:t>
            </a:r>
            <a:r>
              <a:rPr lang="en-US" altLang="ko-KR" sz="1200" dirty="0">
                <a:solidFill>
                  <a:schemeClr val="tx1"/>
                </a:solidFill>
              </a:rPr>
              <a:t>TR</a:t>
            </a:r>
            <a:r>
              <a:rPr lang="ko-KR" altLang="en-US" sz="1200" dirty="0">
                <a:solidFill>
                  <a:schemeClr val="tx1"/>
                </a:solidFill>
              </a:rPr>
              <a:t>로 구매 가능한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구조물 정도로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황당한 구조물을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이벤트 모두 완료한 보상으로 지급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만우절이니까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일단 황당하게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이벤트를 완주했다는 성취감을 주기 위해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모든 유저에게 보상이 돌아가더라도 </a:t>
            </a:r>
            <a:r>
              <a:rPr lang="ko-KR" altLang="en-US" sz="1200" dirty="0" err="1">
                <a:solidFill>
                  <a:schemeClr val="tx1"/>
                </a:solidFill>
              </a:rPr>
              <a:t>능력치나</a:t>
            </a:r>
            <a:r>
              <a:rPr lang="ko-KR" altLang="en-US" sz="1200" dirty="0">
                <a:solidFill>
                  <a:schemeClr val="tx1"/>
                </a:solidFill>
              </a:rPr>
              <a:t> 플레이 관련 밸런스에 지장이 주지 않는 선에서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7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180136" y="6650348"/>
            <a:ext cx="5871748" cy="13524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8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180136" y="653845"/>
            <a:ext cx="5871748" cy="13524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58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오른쪽 화살표 8"/>
          <p:cNvSpPr/>
          <p:nvPr/>
        </p:nvSpPr>
        <p:spPr>
          <a:xfrm>
            <a:off x="5818333" y="3248526"/>
            <a:ext cx="1881878" cy="1058779"/>
          </a:xfrm>
          <a:prstGeom prst="rightArrow">
            <a:avLst/>
          </a:prstGeom>
          <a:solidFill>
            <a:srgbClr val="FF2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/>
              <a:t>지급 방식 변경 </a:t>
            </a:r>
            <a:endParaRPr lang="en-US" altLang="ko-KR" sz="12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6867FB6-D1C1-4C0E-9865-998460CC4094}"/>
              </a:ext>
            </a:extLst>
          </p:cNvPr>
          <p:cNvSpPr/>
          <p:nvPr/>
        </p:nvSpPr>
        <p:spPr>
          <a:xfrm>
            <a:off x="190296" y="848430"/>
            <a:ext cx="11804480" cy="1112718"/>
          </a:xfrm>
          <a:prstGeom prst="roundRect">
            <a:avLst>
              <a:gd name="adj" fmla="val 508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신규 </a:t>
            </a:r>
            <a:r>
              <a:rPr lang="en-US" altLang="ko-KR" sz="1200" dirty="0">
                <a:solidFill>
                  <a:schemeClr val="tx1"/>
                </a:solidFill>
              </a:rPr>
              <a:t>BM </a:t>
            </a:r>
            <a:r>
              <a:rPr lang="ko-KR" altLang="en-US" sz="1200" dirty="0">
                <a:solidFill>
                  <a:schemeClr val="tx1"/>
                </a:solidFill>
              </a:rPr>
              <a:t>기획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기존 이벤트 </a:t>
            </a:r>
            <a:r>
              <a:rPr lang="en-US" altLang="ko-KR" sz="1200" dirty="0">
                <a:solidFill>
                  <a:schemeClr val="tx1"/>
                </a:solidFill>
              </a:rPr>
              <a:t>BM</a:t>
            </a:r>
            <a:r>
              <a:rPr lang="ko-KR" altLang="en-US" sz="1200" dirty="0">
                <a:solidFill>
                  <a:schemeClr val="tx1"/>
                </a:solidFill>
              </a:rPr>
              <a:t>을 대체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해당 아이템을 보유하고 있을 때 새로운 퀘스트가 추가 됨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2490687" y="2839451"/>
            <a:ext cx="3332598" cy="1997244"/>
          </a:xfrm>
          <a:prstGeom prst="roundRect">
            <a:avLst>
              <a:gd name="adj" fmla="val 508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버프 아이템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코인 아이템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중급 랜덤 박스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제작 재료 아이템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296" y="2839452"/>
            <a:ext cx="2136901" cy="3850105"/>
          </a:xfrm>
          <a:prstGeom prst="rect">
            <a:avLst/>
          </a:prstGeom>
        </p:spPr>
      </p:pic>
      <p:sp>
        <p:nvSpPr>
          <p:cNvPr id="6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2490687" y="5131254"/>
            <a:ext cx="3332598" cy="1558303"/>
          </a:xfrm>
          <a:prstGeom prst="roundRect">
            <a:avLst>
              <a:gd name="adj" fmla="val 508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버프 아이템 요약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경험치 증가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재화 획득 증가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이벤트 기여 포인트 증가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일 </a:t>
            </a:r>
            <a:r>
              <a:rPr lang="en-US" altLang="ko-KR" sz="1200" dirty="0">
                <a:solidFill>
                  <a:schemeClr val="tx1"/>
                </a:solidFill>
              </a:rPr>
              <a:t>1</a:t>
            </a:r>
            <a:r>
              <a:rPr lang="ko-KR" altLang="en-US" sz="1200" dirty="0">
                <a:solidFill>
                  <a:schemeClr val="tx1"/>
                </a:solidFill>
              </a:rPr>
              <a:t>회 코인 아이템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재료 랜덤 박스 지급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7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7700211" y="2839451"/>
            <a:ext cx="4294565" cy="1997244"/>
          </a:xfrm>
          <a:prstGeom prst="roundRect">
            <a:avLst>
              <a:gd name="adj" fmla="val 508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버프 아이템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코인 아이템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중급 랜덤 박스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제작 재료 아이템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8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7700211" y="5131254"/>
            <a:ext cx="4294565" cy="1558303"/>
          </a:xfrm>
          <a:prstGeom prst="roundRect">
            <a:avLst>
              <a:gd name="adj" fmla="val 508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버프 아이템 요약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경험치 증가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재화 획득 증가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이벤트 기여 포인트 증가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일 </a:t>
            </a:r>
            <a:r>
              <a:rPr lang="en-US" altLang="ko-KR" sz="1200" dirty="0">
                <a:solidFill>
                  <a:schemeClr val="tx1"/>
                </a:solidFill>
              </a:rPr>
              <a:t>1</a:t>
            </a:r>
            <a:r>
              <a:rPr lang="ko-KR" altLang="en-US" sz="1200" dirty="0">
                <a:solidFill>
                  <a:schemeClr val="tx1"/>
                </a:solidFill>
              </a:rPr>
              <a:t>회 코인 아이템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재료 랜덤 박스 지급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5818333" y="5381015"/>
            <a:ext cx="1881878" cy="1058779"/>
          </a:xfrm>
          <a:prstGeom prst="rightArrow">
            <a:avLst/>
          </a:prstGeom>
          <a:solidFill>
            <a:srgbClr val="FF2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/>
              <a:t>지급 방식 변경 </a:t>
            </a:r>
            <a:endParaRPr lang="en-US" altLang="ko-KR" sz="1200" dirty="0"/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2485735" y="2102625"/>
            <a:ext cx="3332598" cy="616511"/>
          </a:xfrm>
          <a:prstGeom prst="roundRect">
            <a:avLst>
              <a:gd name="adj" fmla="val 18744"/>
            </a:avLst>
          </a:prstGeom>
          <a:solidFill>
            <a:srgbClr val="FF2F6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기존 </a:t>
            </a:r>
            <a:r>
              <a:rPr lang="en-US" altLang="ko-KR" sz="1200" dirty="0">
                <a:solidFill>
                  <a:schemeClr val="bg1"/>
                </a:solidFill>
              </a:rPr>
              <a:t>BM</a:t>
            </a:r>
          </a:p>
        </p:txBody>
      </p:sp>
      <p:sp>
        <p:nvSpPr>
          <p:cNvPr id="12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7700210" y="2102625"/>
            <a:ext cx="4294565" cy="616511"/>
          </a:xfrm>
          <a:prstGeom prst="roundRect">
            <a:avLst>
              <a:gd name="adj" fmla="val 18744"/>
            </a:avLst>
          </a:prstGeom>
          <a:solidFill>
            <a:srgbClr val="FF2F6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신규 </a:t>
            </a:r>
            <a:r>
              <a:rPr lang="en-US" altLang="ko-KR" sz="1200" dirty="0">
                <a:solidFill>
                  <a:schemeClr val="bg1"/>
                </a:solidFill>
              </a:rPr>
              <a:t>BM</a:t>
            </a:r>
          </a:p>
        </p:txBody>
      </p:sp>
    </p:spTree>
    <p:extLst>
      <p:ext uri="{BB962C8B-B14F-4D97-AF65-F5344CB8AC3E}">
        <p14:creationId xmlns:p14="http://schemas.microsoft.com/office/powerpoint/2010/main" val="3089667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9A59C12-5077-4D41-9525-B896F3FD06ED}"/>
              </a:ext>
            </a:extLst>
          </p:cNvPr>
          <p:cNvSpPr/>
          <p:nvPr/>
        </p:nvSpPr>
        <p:spPr>
          <a:xfrm>
            <a:off x="101599" y="723770"/>
            <a:ext cx="11988802" cy="1745845"/>
          </a:xfrm>
          <a:prstGeom prst="roundRect">
            <a:avLst>
              <a:gd name="adj" fmla="val 624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B3904D3-9F19-4496-888A-B5F777C0929F}"/>
              </a:ext>
            </a:extLst>
          </p:cNvPr>
          <p:cNvSpPr/>
          <p:nvPr/>
        </p:nvSpPr>
        <p:spPr>
          <a:xfrm>
            <a:off x="101599" y="2639959"/>
            <a:ext cx="5904729" cy="2110870"/>
          </a:xfrm>
          <a:prstGeom prst="roundRect">
            <a:avLst>
              <a:gd name="adj" fmla="val 624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D844963-A4FA-4828-9865-B41D771AD684}"/>
              </a:ext>
            </a:extLst>
          </p:cNvPr>
          <p:cNvSpPr/>
          <p:nvPr/>
        </p:nvSpPr>
        <p:spPr>
          <a:xfrm>
            <a:off x="6185671" y="2639959"/>
            <a:ext cx="5904729" cy="2110870"/>
          </a:xfrm>
          <a:prstGeom prst="roundRect">
            <a:avLst>
              <a:gd name="adj" fmla="val 624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DF5585-082F-49FC-9F4A-9DE7283DAB65}"/>
              </a:ext>
            </a:extLst>
          </p:cNvPr>
          <p:cNvSpPr/>
          <p:nvPr/>
        </p:nvSpPr>
        <p:spPr>
          <a:xfrm>
            <a:off x="8127998" y="4921173"/>
            <a:ext cx="3962402" cy="1745845"/>
          </a:xfrm>
          <a:prstGeom prst="roundRect">
            <a:avLst>
              <a:gd name="adj" fmla="val 624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20F1704-B382-4DE4-B752-6596FD40A52D}"/>
              </a:ext>
            </a:extLst>
          </p:cNvPr>
          <p:cNvSpPr/>
          <p:nvPr/>
        </p:nvSpPr>
        <p:spPr>
          <a:xfrm>
            <a:off x="4205999" y="4921173"/>
            <a:ext cx="3780000" cy="1745845"/>
          </a:xfrm>
          <a:prstGeom prst="roundRect">
            <a:avLst>
              <a:gd name="adj" fmla="val 624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EE1D932-E609-46F5-BB5A-629EE5CEB6ED}"/>
              </a:ext>
            </a:extLst>
          </p:cNvPr>
          <p:cNvSpPr/>
          <p:nvPr/>
        </p:nvSpPr>
        <p:spPr>
          <a:xfrm>
            <a:off x="101599" y="4921173"/>
            <a:ext cx="3962401" cy="1745845"/>
          </a:xfrm>
          <a:prstGeom prst="roundRect">
            <a:avLst>
              <a:gd name="adj" fmla="val 624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8CB2157-6212-492F-B908-023A3C23DE20}"/>
              </a:ext>
            </a:extLst>
          </p:cNvPr>
          <p:cNvSpPr/>
          <p:nvPr/>
        </p:nvSpPr>
        <p:spPr>
          <a:xfrm>
            <a:off x="101598" y="2469615"/>
            <a:ext cx="169200" cy="17034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670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FEE5F79-C415-484A-83CD-F1C8DBC01684}"/>
              </a:ext>
            </a:extLst>
          </p:cNvPr>
          <p:cNvSpPr/>
          <p:nvPr/>
        </p:nvSpPr>
        <p:spPr>
          <a:xfrm>
            <a:off x="180136" y="1321353"/>
            <a:ext cx="11821568" cy="5356842"/>
          </a:xfrm>
          <a:prstGeom prst="roundRect">
            <a:avLst>
              <a:gd name="adj" fmla="val 179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이야기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공원의 </a:t>
            </a:r>
            <a:r>
              <a:rPr lang="en-US" altLang="ko-KR" sz="1200" dirty="0">
                <a:solidFill>
                  <a:schemeClr val="tx1"/>
                </a:solidFill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</a:rPr>
              <a:t>들이 사라지고 앙리</a:t>
            </a:r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ko-KR" altLang="en-US" sz="1200" dirty="0">
                <a:solidFill>
                  <a:schemeClr val="tx1"/>
                </a:solidFill>
              </a:rPr>
              <a:t>세만 남아있음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불안에 떨고 있는 앙리 </a:t>
            </a:r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ko-KR" altLang="en-US" sz="1200" dirty="0">
                <a:solidFill>
                  <a:schemeClr val="tx1"/>
                </a:solidFill>
              </a:rPr>
              <a:t>세에게 말을 걸면 퀘스트가 시작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각 </a:t>
            </a:r>
            <a:r>
              <a:rPr lang="en-US" altLang="ko-KR" sz="1200" dirty="0">
                <a:solidFill>
                  <a:schemeClr val="tx1"/>
                </a:solidFill>
              </a:rPr>
              <a:t>NPC(</a:t>
            </a:r>
            <a:r>
              <a:rPr lang="ko-KR" altLang="en-US" sz="1200" dirty="0">
                <a:solidFill>
                  <a:schemeClr val="tx1"/>
                </a:solidFill>
              </a:rPr>
              <a:t>하나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혹은 다수</a:t>
            </a:r>
            <a:r>
              <a:rPr lang="en-US" altLang="ko-KR" sz="1200" dirty="0">
                <a:solidFill>
                  <a:schemeClr val="tx1"/>
                </a:solidFill>
              </a:rPr>
              <a:t>) </a:t>
            </a:r>
            <a:r>
              <a:rPr lang="ko-KR" altLang="en-US" sz="1200" dirty="0">
                <a:solidFill>
                  <a:schemeClr val="tx1"/>
                </a:solidFill>
              </a:rPr>
              <a:t>마다 지정된 </a:t>
            </a:r>
            <a:r>
              <a:rPr lang="ko-KR" altLang="en-US" sz="1200" dirty="0" err="1">
                <a:solidFill>
                  <a:schemeClr val="tx1"/>
                </a:solidFill>
              </a:rPr>
              <a:t>맵을</a:t>
            </a:r>
            <a:r>
              <a:rPr lang="ko-KR" altLang="en-US" sz="1200" dirty="0">
                <a:solidFill>
                  <a:schemeClr val="tx1"/>
                </a:solidFill>
              </a:rPr>
              <a:t> 돌아 </a:t>
            </a:r>
            <a:r>
              <a:rPr lang="en-US" altLang="ko-KR" sz="1200" dirty="0">
                <a:solidFill>
                  <a:schemeClr val="tx1"/>
                </a:solidFill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</a:rPr>
              <a:t>를 찾아와야 함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</a:rPr>
              <a:t>가 없을 때 불편한 점을 예측</a:t>
            </a:r>
            <a:r>
              <a:rPr lang="en-US" altLang="ko-KR" sz="1200" dirty="0">
                <a:solidFill>
                  <a:schemeClr val="tx1"/>
                </a:solidFill>
              </a:rPr>
              <a:t>. NPC </a:t>
            </a:r>
            <a:r>
              <a:rPr lang="ko-KR" altLang="en-US" sz="1200" dirty="0">
                <a:solidFill>
                  <a:schemeClr val="tx1"/>
                </a:solidFill>
              </a:rPr>
              <a:t>중요 인원이 없어서 플레이에 지장이 가지 않도록 유의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그래서 어느 </a:t>
            </a:r>
            <a:r>
              <a:rPr lang="en-US" altLang="ko-KR" sz="1200" dirty="0">
                <a:solidFill>
                  <a:schemeClr val="tx1"/>
                </a:solidFill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</a:rPr>
              <a:t>가 없어지고 있어야하는지 지정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어떤 경험을 주기 위한 것인지</a:t>
            </a:r>
            <a:r>
              <a:rPr lang="en-US" altLang="ko-KR" sz="1200" dirty="0">
                <a:solidFill>
                  <a:schemeClr val="tx1"/>
                </a:solidFill>
              </a:rPr>
              <a:t>?</a:t>
            </a: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당황스러움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만우절인 만큼 </a:t>
            </a:r>
            <a:r>
              <a:rPr lang="ko-KR" altLang="en-US" sz="1200" dirty="0" err="1">
                <a:solidFill>
                  <a:schemeClr val="tx1"/>
                </a:solidFill>
              </a:rPr>
              <a:t>임펙트가</a:t>
            </a:r>
            <a:r>
              <a:rPr lang="ko-KR" altLang="en-US" sz="1200" dirty="0">
                <a:solidFill>
                  <a:schemeClr val="tx1"/>
                </a:solidFill>
              </a:rPr>
              <a:t> 있었으면 </a:t>
            </a:r>
            <a:r>
              <a:rPr lang="ko-KR" altLang="en-US" sz="1200" dirty="0" err="1">
                <a:solidFill>
                  <a:schemeClr val="tx1"/>
                </a:solidFill>
              </a:rPr>
              <a:t>좋겠어서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</a:rPr>
              <a:t>가 돌아 오는 것에 대한 성취감을 주고 싶다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지정된 </a:t>
            </a:r>
            <a:r>
              <a:rPr lang="ko-KR" altLang="en-US" sz="1200" dirty="0" err="1">
                <a:solidFill>
                  <a:schemeClr val="tx1"/>
                </a:solidFill>
              </a:rPr>
              <a:t>맵은</a:t>
            </a:r>
            <a:r>
              <a:rPr lang="en-US" altLang="ko-KR" sz="1200" dirty="0">
                <a:solidFill>
                  <a:schemeClr val="tx1"/>
                </a:solidFill>
              </a:rPr>
              <a:t>?</a:t>
            </a: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공통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맵 중간에 </a:t>
            </a:r>
            <a:r>
              <a:rPr lang="en-US" altLang="ko-KR" sz="1200" dirty="0">
                <a:solidFill>
                  <a:schemeClr val="tx1"/>
                </a:solidFill>
              </a:rPr>
              <a:t>NPC </a:t>
            </a:r>
            <a:r>
              <a:rPr lang="ko-KR" altLang="en-US" sz="1200" dirty="0">
                <a:solidFill>
                  <a:schemeClr val="tx1"/>
                </a:solidFill>
              </a:rPr>
              <a:t>이미지를 배치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 err="1">
                <a:solidFill>
                  <a:schemeClr val="tx1"/>
                </a:solidFill>
              </a:rPr>
              <a:t>한명의</a:t>
            </a:r>
            <a:r>
              <a:rPr lang="ko-KR" altLang="en-US" sz="1200" dirty="0">
                <a:solidFill>
                  <a:schemeClr val="tx1"/>
                </a:solidFill>
              </a:rPr>
              <a:t> 유저라도 해당 </a:t>
            </a:r>
            <a:r>
              <a:rPr lang="en-US" altLang="ko-KR" sz="1200" dirty="0">
                <a:solidFill>
                  <a:schemeClr val="tx1"/>
                </a:solidFill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</a:rPr>
              <a:t>와 접촉한 뒤 게임이 종료 되면 해당 </a:t>
            </a:r>
            <a:r>
              <a:rPr lang="ko-KR" altLang="en-US" sz="1200" dirty="0" err="1">
                <a:solidFill>
                  <a:schemeClr val="tx1"/>
                </a:solidFill>
              </a:rPr>
              <a:t>맵을</a:t>
            </a:r>
            <a:r>
              <a:rPr lang="ko-KR" altLang="en-US" sz="1200" dirty="0">
                <a:solidFill>
                  <a:schemeClr val="tx1"/>
                </a:solidFill>
              </a:rPr>
              <a:t> 플레이한 모든 유저가 퀘스트를 완료함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새로운 </a:t>
            </a:r>
            <a:r>
              <a:rPr lang="ko-KR" altLang="en-US" sz="1200" dirty="0" err="1">
                <a:solidFill>
                  <a:schemeClr val="tx1"/>
                </a:solidFill>
              </a:rPr>
              <a:t>맵을</a:t>
            </a:r>
            <a:r>
              <a:rPr lang="ko-KR" altLang="en-US" sz="1200" dirty="0">
                <a:solidFill>
                  <a:schemeClr val="tx1"/>
                </a:solidFill>
              </a:rPr>
              <a:t> 만드는 경우</a:t>
            </a:r>
            <a:r>
              <a:rPr lang="en-US" altLang="ko-KR" sz="1200" dirty="0">
                <a:solidFill>
                  <a:schemeClr val="tx1"/>
                </a:solidFill>
              </a:rPr>
              <a:t>: NPC</a:t>
            </a:r>
            <a:r>
              <a:rPr lang="ko-KR" altLang="en-US" sz="1200" dirty="0">
                <a:solidFill>
                  <a:schemeClr val="tx1"/>
                </a:solidFill>
              </a:rPr>
              <a:t>를 숨기거나 기존 오브젝트를 배치해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기존 </a:t>
            </a:r>
            <a:r>
              <a:rPr lang="ko-KR" altLang="en-US" sz="1200" dirty="0" err="1">
                <a:solidFill>
                  <a:schemeClr val="tx1"/>
                </a:solidFill>
              </a:rPr>
              <a:t>맵을</a:t>
            </a:r>
            <a:r>
              <a:rPr lang="ko-KR" altLang="en-US" sz="1200" dirty="0">
                <a:solidFill>
                  <a:schemeClr val="tx1"/>
                </a:solidFill>
              </a:rPr>
              <a:t> 사용하는 경우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찾기 쉽도록 </a:t>
            </a:r>
            <a:r>
              <a:rPr lang="en-US" altLang="ko-KR" sz="1200" dirty="0">
                <a:solidFill>
                  <a:schemeClr val="tx1"/>
                </a:solidFill>
              </a:rPr>
              <a:t>NPC </a:t>
            </a:r>
            <a:r>
              <a:rPr lang="ko-KR" altLang="en-US" sz="1200" dirty="0">
                <a:solidFill>
                  <a:schemeClr val="tx1"/>
                </a:solidFill>
              </a:rPr>
              <a:t>위치 선정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이미 </a:t>
            </a:r>
            <a:r>
              <a:rPr lang="ko-KR" altLang="en-US" sz="1200" dirty="0" err="1">
                <a:solidFill>
                  <a:schemeClr val="tx1"/>
                </a:solidFill>
              </a:rPr>
              <a:t>맵을</a:t>
            </a:r>
            <a:r>
              <a:rPr lang="ko-KR" altLang="en-US" sz="1200" dirty="0">
                <a:solidFill>
                  <a:schemeClr val="tx1"/>
                </a:solidFill>
              </a:rPr>
              <a:t> 뚫거나 구조에 대해 알고 있는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연계 이벤트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고양이가 열리는 나무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이벤트를 완료 했을 때 팜 아이템을 지급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기능은 </a:t>
            </a:r>
            <a:r>
              <a:rPr lang="en-US" altLang="ko-KR" sz="1200" dirty="0">
                <a:solidFill>
                  <a:schemeClr val="tx1"/>
                </a:solidFill>
              </a:rPr>
              <a:t>TR</a:t>
            </a:r>
            <a:r>
              <a:rPr lang="ko-KR" altLang="en-US" sz="1200" dirty="0">
                <a:solidFill>
                  <a:schemeClr val="tx1"/>
                </a:solidFill>
              </a:rPr>
              <a:t>로 구매 가능한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구조물 정도로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예시 이미지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황당한 구조물을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이벤트 모두 완료한 보상으로 지급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만우절이니까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일단 황당하게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이벤트를 완주했다는 성취감을 주기 위해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모든 유저에게 보상이 돌아가더라도 </a:t>
            </a:r>
            <a:r>
              <a:rPr lang="ko-KR" altLang="en-US" sz="1200" dirty="0" err="1">
                <a:solidFill>
                  <a:schemeClr val="tx1"/>
                </a:solidFill>
              </a:rPr>
              <a:t>능력치나</a:t>
            </a:r>
            <a:r>
              <a:rPr lang="ko-KR" altLang="en-US" sz="1200" dirty="0">
                <a:solidFill>
                  <a:schemeClr val="tx1"/>
                </a:solidFill>
              </a:rPr>
              <a:t> 플레이 관련 밸런스에 지장이 주지 않는 선에서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180136" y="786357"/>
            <a:ext cx="5871748" cy="418202"/>
          </a:xfrm>
          <a:prstGeom prst="roundRect">
            <a:avLst>
              <a:gd name="adj" fmla="val 18744"/>
            </a:avLst>
          </a:prstGeom>
          <a:solidFill>
            <a:srgbClr val="FF2F6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사라진 </a:t>
            </a:r>
            <a:r>
              <a:rPr lang="ko-KR" altLang="en-US" sz="1200" dirty="0" err="1">
                <a:solidFill>
                  <a:schemeClr val="bg1"/>
                </a:solidFill>
              </a:rPr>
              <a:t>런너를</a:t>
            </a:r>
            <a:r>
              <a:rPr lang="ko-KR" altLang="en-US" sz="1200" dirty="0">
                <a:solidFill>
                  <a:schemeClr val="bg1"/>
                </a:solidFill>
              </a:rPr>
              <a:t> 찾아서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2469A6CB-5748-45E9-A2BA-E72ACB75D2C5}"/>
              </a:ext>
            </a:extLst>
          </p:cNvPr>
          <p:cNvSpPr/>
          <p:nvPr/>
        </p:nvSpPr>
        <p:spPr>
          <a:xfrm>
            <a:off x="180136" y="1213524"/>
            <a:ext cx="5871748" cy="13524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2">
            <a:extLst>
              <a:ext uri="{FF2B5EF4-FFF2-40B4-BE49-F238E27FC236}">
                <a16:creationId xmlns:a16="http://schemas.microsoft.com/office/drawing/2014/main" id="{C83D146B-0054-4295-9CA6-8BBAE4DE30F1}"/>
              </a:ext>
            </a:extLst>
          </p:cNvPr>
          <p:cNvSpPr/>
          <p:nvPr/>
        </p:nvSpPr>
        <p:spPr>
          <a:xfrm>
            <a:off x="180136" y="6650348"/>
            <a:ext cx="5871748" cy="13524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2">
            <a:extLst>
              <a:ext uri="{FF2B5EF4-FFF2-40B4-BE49-F238E27FC236}">
                <a16:creationId xmlns:a16="http://schemas.microsoft.com/office/drawing/2014/main" id="{C9E91490-CF0F-44F7-9F99-DEA8070D587A}"/>
              </a:ext>
            </a:extLst>
          </p:cNvPr>
          <p:cNvSpPr/>
          <p:nvPr/>
        </p:nvSpPr>
        <p:spPr>
          <a:xfrm>
            <a:off x="180136" y="5471166"/>
            <a:ext cx="5871748" cy="135248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2">
            <a:extLst>
              <a:ext uri="{FF2B5EF4-FFF2-40B4-BE49-F238E27FC236}">
                <a16:creationId xmlns:a16="http://schemas.microsoft.com/office/drawing/2014/main" id="{AA73F746-0B85-4C19-94D0-42AF473AC2B7}"/>
              </a:ext>
            </a:extLst>
          </p:cNvPr>
          <p:cNvSpPr/>
          <p:nvPr/>
        </p:nvSpPr>
        <p:spPr>
          <a:xfrm>
            <a:off x="180136" y="653845"/>
            <a:ext cx="5871748" cy="13524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04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74B8CD-75CA-4ACF-AFF3-2CFCE7B7D8F6}"/>
              </a:ext>
            </a:extLst>
          </p:cNvPr>
          <p:cNvSpPr txBox="1"/>
          <p:nvPr/>
        </p:nvSpPr>
        <p:spPr>
          <a:xfrm>
            <a:off x="97655" y="108295"/>
            <a:ext cx="2388094" cy="52201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ko-KR" altLang="en-US" dirty="0"/>
              <a:t>전체 개요 및 목차</a:t>
            </a:r>
          </a:p>
        </p:txBody>
      </p:sp>
      <p:sp>
        <p:nvSpPr>
          <p:cNvPr id="5" name="사각형: 둥근 모서리 1">
            <a:extLst>
              <a:ext uri="{FF2B5EF4-FFF2-40B4-BE49-F238E27FC236}">
                <a16:creationId xmlns:a16="http://schemas.microsoft.com/office/drawing/2014/main" id="{AFEE5F79-C415-484A-83CD-F1C8DBC01684}"/>
              </a:ext>
            </a:extLst>
          </p:cNvPr>
          <p:cNvSpPr/>
          <p:nvPr/>
        </p:nvSpPr>
        <p:spPr>
          <a:xfrm>
            <a:off x="180136" y="1342543"/>
            <a:ext cx="5760000" cy="5304998"/>
          </a:xfrm>
          <a:prstGeom prst="roundRect">
            <a:avLst>
              <a:gd name="adj" fmla="val 113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schemeClr val="tx1"/>
                </a:solidFill>
              </a:rPr>
              <a:t>이벤트 개요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6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180136" y="653845"/>
            <a:ext cx="5871748" cy="13524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7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180136" y="789093"/>
            <a:ext cx="2454780" cy="418202"/>
          </a:xfrm>
          <a:prstGeom prst="roundRect">
            <a:avLst>
              <a:gd name="adj" fmla="val 18744"/>
            </a:avLst>
          </a:prstGeom>
          <a:solidFill>
            <a:srgbClr val="FF2F6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이벤트 기획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8" name="사각형: 둥근 모서리 1">
            <a:extLst>
              <a:ext uri="{FF2B5EF4-FFF2-40B4-BE49-F238E27FC236}">
                <a16:creationId xmlns:a16="http://schemas.microsoft.com/office/drawing/2014/main" id="{AFEE5F79-C415-484A-83CD-F1C8DBC01684}"/>
              </a:ext>
            </a:extLst>
          </p:cNvPr>
          <p:cNvSpPr/>
          <p:nvPr/>
        </p:nvSpPr>
        <p:spPr>
          <a:xfrm>
            <a:off x="6051885" y="1342543"/>
            <a:ext cx="5760000" cy="5304998"/>
          </a:xfrm>
          <a:prstGeom prst="roundRect">
            <a:avLst>
              <a:gd name="adj" fmla="val 17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9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6051884" y="789093"/>
            <a:ext cx="2454780" cy="418202"/>
          </a:xfrm>
          <a:prstGeom prst="roundRect">
            <a:avLst>
              <a:gd name="adj" fmla="val 18744"/>
            </a:avLst>
          </a:prstGeom>
          <a:solidFill>
            <a:srgbClr val="FF2F6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맵 기획</a:t>
            </a:r>
            <a:r>
              <a:rPr lang="en-US" altLang="ko-KR" sz="1400" b="1" dirty="0">
                <a:solidFill>
                  <a:schemeClr val="bg1"/>
                </a:solidFill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</a:rPr>
              <a:t>이벤트 용</a:t>
            </a:r>
            <a:r>
              <a:rPr lang="en-US" altLang="ko-KR" sz="1400" b="1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09864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180136" y="789093"/>
            <a:ext cx="2454780" cy="418202"/>
          </a:xfrm>
          <a:prstGeom prst="roundRect">
            <a:avLst>
              <a:gd name="adj" fmla="val 18744"/>
            </a:avLst>
          </a:prstGeom>
          <a:solidFill>
            <a:srgbClr val="FF2F6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작성의도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3" name="사각형: 둥근 모서리 1">
            <a:extLst>
              <a:ext uri="{FF2B5EF4-FFF2-40B4-BE49-F238E27FC236}">
                <a16:creationId xmlns:a16="http://schemas.microsoft.com/office/drawing/2014/main" id="{AFEE5F79-C415-484A-83CD-F1C8DBC01684}"/>
              </a:ext>
            </a:extLst>
          </p:cNvPr>
          <p:cNvSpPr/>
          <p:nvPr/>
        </p:nvSpPr>
        <p:spPr>
          <a:xfrm>
            <a:off x="180136" y="1342543"/>
            <a:ext cx="11821568" cy="1267307"/>
          </a:xfrm>
          <a:prstGeom prst="roundRect">
            <a:avLst>
              <a:gd name="adj" fmla="val 669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이번 </a:t>
            </a:r>
            <a:r>
              <a:rPr lang="ko-KR" altLang="en-US" sz="1200" dirty="0" err="1">
                <a:solidFill>
                  <a:schemeClr val="tx1"/>
                </a:solidFill>
              </a:rPr>
              <a:t>이매망량</a:t>
            </a:r>
            <a:r>
              <a:rPr lang="ko-KR" altLang="en-US" sz="1200" dirty="0">
                <a:solidFill>
                  <a:schemeClr val="tx1"/>
                </a:solidFill>
              </a:rPr>
              <a:t> 이벤트를 플레이 하면서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이벤트 </a:t>
            </a:r>
            <a:r>
              <a:rPr lang="ko-KR" altLang="en-US" sz="1200" dirty="0" err="1">
                <a:solidFill>
                  <a:schemeClr val="tx1"/>
                </a:solidFill>
              </a:rPr>
              <a:t>맵에서</a:t>
            </a:r>
            <a:r>
              <a:rPr lang="ko-KR" altLang="en-US" sz="1200" dirty="0">
                <a:solidFill>
                  <a:schemeClr val="tx1"/>
                </a:solidFill>
              </a:rPr>
              <a:t> 계속 패배만 하게 되었는 데 이런 경험은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신규 유저 입장에서는 굉장히 힘들 것으로 예상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기존 유저와 신규 유저 간의 차이가 큰데 반해 이벤트 보상은 신규 유저에게 필요함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신규 유저의 플레이는 </a:t>
            </a:r>
            <a:r>
              <a:rPr lang="ko-KR" altLang="en-US" sz="1200" dirty="0" err="1">
                <a:solidFill>
                  <a:schemeClr val="tx1"/>
                </a:solidFill>
              </a:rPr>
              <a:t>승패에</a:t>
            </a:r>
            <a:r>
              <a:rPr lang="ko-KR" altLang="en-US" sz="1200" dirty="0">
                <a:solidFill>
                  <a:schemeClr val="tx1"/>
                </a:solidFill>
              </a:rPr>
              <a:t> 영향이 적어 플레이의 동기 부여가 줄고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보상으로 인해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플레이가 강제된다고 느낄 것 같았음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rgbClr val="FF2F67"/>
                </a:solidFill>
              </a:rPr>
              <a:t>이런 점을 감안해 승</a:t>
            </a:r>
            <a:r>
              <a:rPr lang="en-US" altLang="ko-KR" sz="1200" b="1" dirty="0">
                <a:solidFill>
                  <a:srgbClr val="FF2F67"/>
                </a:solidFill>
              </a:rPr>
              <a:t>/</a:t>
            </a:r>
            <a:r>
              <a:rPr lang="ko-KR" altLang="en-US" sz="1200" b="1" dirty="0">
                <a:solidFill>
                  <a:srgbClr val="FF2F67"/>
                </a:solidFill>
              </a:rPr>
              <a:t>패에 상관 없이</a:t>
            </a:r>
            <a:r>
              <a:rPr lang="en-US" altLang="ko-KR" sz="1200" b="1" dirty="0">
                <a:solidFill>
                  <a:srgbClr val="FF2F67"/>
                </a:solidFill>
              </a:rPr>
              <a:t>, </a:t>
            </a:r>
            <a:r>
              <a:rPr lang="ko-KR" altLang="en-US" sz="1200" b="1" dirty="0">
                <a:solidFill>
                  <a:srgbClr val="FF2F67"/>
                </a:solidFill>
              </a:rPr>
              <a:t>신규 유저와 기존 유저가 공통으로 즐길 수 있는 이벤트로 기획하고자 함</a:t>
            </a:r>
            <a:r>
              <a:rPr lang="en-US" altLang="ko-KR" sz="1200" b="1" dirty="0">
                <a:solidFill>
                  <a:srgbClr val="FF2F67"/>
                </a:solidFill>
              </a:rPr>
              <a:t>.</a:t>
            </a:r>
          </a:p>
        </p:txBody>
      </p:sp>
      <p:sp>
        <p:nvSpPr>
          <p:cNvPr id="4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180136" y="2745098"/>
            <a:ext cx="2454780" cy="418202"/>
          </a:xfrm>
          <a:prstGeom prst="roundRect">
            <a:avLst/>
          </a:prstGeom>
          <a:solidFill>
            <a:srgbClr val="FF2F6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이전 만우절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5" name="사각형: 둥근 모서리 1">
            <a:extLst>
              <a:ext uri="{FF2B5EF4-FFF2-40B4-BE49-F238E27FC236}">
                <a16:creationId xmlns:a16="http://schemas.microsoft.com/office/drawing/2014/main" id="{AFEE5F79-C415-484A-83CD-F1C8DBC01684}"/>
              </a:ext>
            </a:extLst>
          </p:cNvPr>
          <p:cNvSpPr/>
          <p:nvPr/>
        </p:nvSpPr>
        <p:spPr>
          <a:xfrm>
            <a:off x="180136" y="4829881"/>
            <a:ext cx="11821568" cy="1633397"/>
          </a:xfrm>
          <a:prstGeom prst="roundRect">
            <a:avLst>
              <a:gd name="adj" fmla="val 669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2016: </a:t>
            </a:r>
            <a:r>
              <a:rPr lang="ko-KR" altLang="en-US" sz="1200" dirty="0" err="1">
                <a:solidFill>
                  <a:schemeClr val="tx1"/>
                </a:solidFill>
              </a:rPr>
              <a:t>암리</a:t>
            </a:r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ko-KR" altLang="en-US" sz="1200" dirty="0">
                <a:solidFill>
                  <a:schemeClr val="tx1"/>
                </a:solidFill>
              </a:rPr>
              <a:t>세의 귀환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앙리 </a:t>
            </a:r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ko-KR" altLang="en-US" sz="1200" dirty="0">
                <a:solidFill>
                  <a:schemeClr val="tx1"/>
                </a:solidFill>
              </a:rPr>
              <a:t>세와 다른 인물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코인 아이템을 랜덤 박스로 </a:t>
            </a:r>
            <a:r>
              <a:rPr lang="ko-KR" altLang="en-US" sz="1200" dirty="0" err="1">
                <a:solidFill>
                  <a:schemeClr val="tx1"/>
                </a:solidFill>
              </a:rPr>
              <a:t>바꿔줌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 err="1">
                <a:solidFill>
                  <a:schemeClr val="tx1"/>
                </a:solidFill>
              </a:rPr>
              <a:t>암리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ko-KR" altLang="en-US" sz="1200" dirty="0">
                <a:solidFill>
                  <a:schemeClr val="tx1"/>
                </a:solidFill>
              </a:rPr>
              <a:t>세의 박스에서는 아이템 아이콘은 기존 고성능 아이템이지만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네이밍이 살짝 다른 가짜 아이템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2017: </a:t>
            </a:r>
            <a:r>
              <a:rPr lang="ko-KR" altLang="en-US" sz="1200" dirty="0">
                <a:solidFill>
                  <a:schemeClr val="tx1"/>
                </a:solidFill>
              </a:rPr>
              <a:t>각 캐릭터의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보이스 교체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2018: </a:t>
            </a:r>
            <a:r>
              <a:rPr lang="ko-KR" altLang="en-US" sz="1200" dirty="0" err="1">
                <a:solidFill>
                  <a:schemeClr val="tx1"/>
                </a:solidFill>
              </a:rPr>
              <a:t>빅보의</a:t>
            </a:r>
            <a:r>
              <a:rPr lang="ko-KR" altLang="en-US" sz="1200" dirty="0">
                <a:solidFill>
                  <a:schemeClr val="tx1"/>
                </a:solidFill>
              </a:rPr>
              <a:t> 역습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</a:rPr>
              <a:t>마우절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뻥이요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앙리 </a:t>
            </a:r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ko-KR" altLang="en-US" sz="1200" dirty="0">
                <a:solidFill>
                  <a:schemeClr val="tx1"/>
                </a:solidFill>
              </a:rPr>
              <a:t>세의 역할을 </a:t>
            </a:r>
            <a:r>
              <a:rPr lang="ko-KR" altLang="en-US" sz="1200" dirty="0" err="1">
                <a:solidFill>
                  <a:schemeClr val="tx1"/>
                </a:solidFill>
              </a:rPr>
              <a:t>빅보가</a:t>
            </a:r>
            <a:r>
              <a:rPr lang="ko-KR" altLang="en-US" sz="1200" dirty="0">
                <a:solidFill>
                  <a:schemeClr val="tx1"/>
                </a:solidFill>
              </a:rPr>
              <a:t> 대신함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퀘스트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경기 카운트다운 등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2019: </a:t>
            </a:r>
            <a:r>
              <a:rPr lang="ko-KR" altLang="en-US" sz="1200" dirty="0">
                <a:solidFill>
                  <a:schemeClr val="tx1"/>
                </a:solidFill>
              </a:rPr>
              <a:t>개발진이 그린 이미지로 교체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퀄리티가 </a:t>
            </a:r>
            <a:r>
              <a:rPr lang="ko-KR" altLang="en-US" sz="1200" dirty="0" err="1">
                <a:solidFill>
                  <a:schemeClr val="tx1"/>
                </a:solidFill>
              </a:rPr>
              <a:t>들쭉날쭉하다던가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패러디 포인트가 있었다</a:t>
            </a:r>
            <a:r>
              <a:rPr lang="en-US" altLang="ko-KR" sz="1200" dirty="0">
                <a:solidFill>
                  <a:schemeClr val="tx1"/>
                </a:solidFill>
              </a:rPr>
              <a:t>. 2D</a:t>
            </a:r>
            <a:r>
              <a:rPr lang="ko-KR" altLang="en-US" sz="1200" dirty="0">
                <a:solidFill>
                  <a:schemeClr val="tx1"/>
                </a:solidFill>
              </a:rPr>
              <a:t>버전 아바타 판매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026" name="Picture 2" descr="Image result for 테일즈런너 만우절&quot;">
            <a:extLst>
              <a:ext uri="{FF2B5EF4-FFF2-40B4-BE49-F238E27FC236}">
                <a16:creationId xmlns:a16="http://schemas.microsoft.com/office/drawing/2014/main" id="{7E5A5D40-A84F-4BFB-B58B-02C171F6E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36" y="3298548"/>
            <a:ext cx="2218436" cy="1396085"/>
          </a:xfrm>
          <a:prstGeom prst="roundRect">
            <a:avLst>
              <a:gd name="adj" fmla="val 771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테일즈런너 만우절&quot;">
            <a:extLst>
              <a:ext uri="{FF2B5EF4-FFF2-40B4-BE49-F238E27FC236}">
                <a16:creationId xmlns:a16="http://schemas.microsoft.com/office/drawing/2014/main" id="{9CE1F0FA-1CCE-47A5-A6E9-E41E031AC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524" y="3295067"/>
            <a:ext cx="1871771" cy="1403829"/>
          </a:xfrm>
          <a:prstGeom prst="roundRect">
            <a:avLst>
              <a:gd name="adj" fmla="val 57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테일즈런너 만우절&quot;">
            <a:extLst>
              <a:ext uri="{FF2B5EF4-FFF2-40B4-BE49-F238E27FC236}">
                <a16:creationId xmlns:a16="http://schemas.microsoft.com/office/drawing/2014/main" id="{65026A25-0D17-4A0D-850A-C23FBD424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640" y="3298549"/>
            <a:ext cx="3480425" cy="140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테일즈런너 만우절&quot;">
            <a:extLst>
              <a:ext uri="{FF2B5EF4-FFF2-40B4-BE49-F238E27FC236}">
                <a16:creationId xmlns:a16="http://schemas.microsoft.com/office/drawing/2014/main" id="{0921861C-FEFD-49BA-A406-A041D1927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247" y="3298549"/>
            <a:ext cx="2162441" cy="140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C49D53B-FF26-45BB-A979-E4501D134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18" y="3298549"/>
            <a:ext cx="1400347" cy="1400347"/>
          </a:xfrm>
          <a:prstGeom prst="roundRect">
            <a:avLst>
              <a:gd name="adj" fmla="val 607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30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180136" y="789093"/>
            <a:ext cx="2454780" cy="418202"/>
          </a:xfrm>
          <a:prstGeom prst="roundRect">
            <a:avLst>
              <a:gd name="adj" fmla="val 18744"/>
            </a:avLst>
          </a:prstGeom>
          <a:solidFill>
            <a:srgbClr val="FF2F6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이벤트 개요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3" name="사각형: 둥근 모서리 1">
            <a:extLst>
              <a:ext uri="{FF2B5EF4-FFF2-40B4-BE49-F238E27FC236}">
                <a16:creationId xmlns:a16="http://schemas.microsoft.com/office/drawing/2014/main" id="{AFEE5F79-C415-484A-83CD-F1C8DBC01684}"/>
              </a:ext>
            </a:extLst>
          </p:cNvPr>
          <p:cNvSpPr/>
          <p:nvPr/>
        </p:nvSpPr>
        <p:spPr>
          <a:xfrm>
            <a:off x="180136" y="1342543"/>
            <a:ext cx="11821568" cy="1267307"/>
          </a:xfrm>
          <a:prstGeom prst="roundRect">
            <a:avLst>
              <a:gd name="adj" fmla="val 669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이야기 요약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만우절이 되자 공원의 </a:t>
            </a:r>
            <a:r>
              <a:rPr lang="en-US" altLang="ko-KR" sz="1200" dirty="0">
                <a:solidFill>
                  <a:schemeClr val="tx1"/>
                </a:solidFill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</a:rPr>
              <a:t>들은 앙리 </a:t>
            </a:r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ko-KR" altLang="en-US" sz="1200" dirty="0">
                <a:solidFill>
                  <a:schemeClr val="tx1"/>
                </a:solidFill>
              </a:rPr>
              <a:t>세를  당황 시키기 위해 모두 동화나라 어딘가로 숨어버린다</a:t>
            </a:r>
            <a:r>
              <a:rPr lang="en-US" altLang="ko-KR" sz="1200" dirty="0">
                <a:solidFill>
                  <a:schemeClr val="tx1"/>
                </a:solidFill>
              </a:rPr>
              <a:t>. NPC</a:t>
            </a:r>
            <a:r>
              <a:rPr lang="ko-KR" altLang="en-US" sz="1200" dirty="0">
                <a:solidFill>
                  <a:schemeClr val="tx1"/>
                </a:solidFill>
              </a:rPr>
              <a:t>들은 서로 경쟁적으로 가장 늦게 발견 되기 위해 노력하고 찾기 힘든 곳에 숨어버린다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앙리 </a:t>
            </a:r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ko-KR" altLang="en-US" sz="1200" dirty="0">
                <a:solidFill>
                  <a:schemeClr val="tx1"/>
                </a:solidFill>
              </a:rPr>
              <a:t>세는 </a:t>
            </a:r>
            <a:r>
              <a:rPr lang="ko-KR" altLang="en-US" sz="1200" dirty="0" err="1">
                <a:solidFill>
                  <a:schemeClr val="tx1"/>
                </a:solidFill>
              </a:rPr>
              <a:t>런너들을</a:t>
            </a:r>
            <a:r>
              <a:rPr lang="ko-KR" altLang="en-US" sz="1200" dirty="0">
                <a:solidFill>
                  <a:schemeClr val="tx1"/>
                </a:solidFill>
              </a:rPr>
              <a:t> 불러 </a:t>
            </a:r>
            <a:r>
              <a:rPr lang="en-US" altLang="ko-KR" sz="1200" dirty="0">
                <a:solidFill>
                  <a:schemeClr val="tx1"/>
                </a:solidFill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</a:rPr>
              <a:t>들을 찾아와 달라고 부탁한다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180136" y="2745098"/>
            <a:ext cx="2454780" cy="418202"/>
          </a:xfrm>
          <a:prstGeom prst="roundRect">
            <a:avLst>
              <a:gd name="adj" fmla="val 18744"/>
            </a:avLst>
          </a:prstGeom>
          <a:solidFill>
            <a:srgbClr val="FF2F6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기획의도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5" name="사각형: 둥근 모서리 1">
            <a:extLst>
              <a:ext uri="{FF2B5EF4-FFF2-40B4-BE49-F238E27FC236}">
                <a16:creationId xmlns:a16="http://schemas.microsoft.com/office/drawing/2014/main" id="{AFEE5F79-C415-484A-83CD-F1C8DBC01684}"/>
              </a:ext>
            </a:extLst>
          </p:cNvPr>
          <p:cNvSpPr/>
          <p:nvPr/>
        </p:nvSpPr>
        <p:spPr>
          <a:xfrm>
            <a:off x="180136" y="3298548"/>
            <a:ext cx="11821568" cy="1633397"/>
          </a:xfrm>
          <a:prstGeom prst="roundRect">
            <a:avLst>
              <a:gd name="adj" fmla="val 669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플레이나 </a:t>
            </a:r>
            <a:r>
              <a:rPr lang="ko-KR" altLang="en-US" sz="1200" dirty="0" err="1">
                <a:solidFill>
                  <a:schemeClr val="tx1"/>
                </a:solidFill>
              </a:rPr>
              <a:t>맵의</a:t>
            </a:r>
            <a:r>
              <a:rPr lang="ko-KR" altLang="en-US" sz="1200" dirty="0">
                <a:solidFill>
                  <a:schemeClr val="tx1"/>
                </a:solidFill>
              </a:rPr>
              <a:t> 난이도를 낮게 설정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진입장벽을 낮춰 이벤트에서 진행되는 이야기를 즐기도록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신규 유저들의 경우 승패에 따라 보상을 지급 받는 형태라면 피로감을 느낄 수 있다고 생각함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이벤트 관련 퀘스트를 완수하면 공원에 돌아오는 </a:t>
            </a:r>
            <a:r>
              <a:rPr lang="en-US" altLang="ko-KR" sz="1200" dirty="0">
                <a:solidFill>
                  <a:schemeClr val="tx1"/>
                </a:solidFill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</a:rPr>
              <a:t>들을 보며 성취감 느끼도록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기존 이벤트와 차별화 하기 위해 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유저들끼리 협동하여 플레이 하는 </a:t>
            </a:r>
            <a:r>
              <a:rPr lang="ko-KR" altLang="en-US" sz="1200" dirty="0" err="1">
                <a:solidFill>
                  <a:schemeClr val="tx1"/>
                </a:solidFill>
              </a:rPr>
              <a:t>맵으로</a:t>
            </a:r>
            <a:r>
              <a:rPr lang="ko-KR" altLang="en-US" sz="1200" dirty="0">
                <a:solidFill>
                  <a:schemeClr val="tx1"/>
                </a:solidFill>
              </a:rPr>
              <a:t> 설계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180136" y="1207295"/>
            <a:ext cx="5871748" cy="13524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7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180136" y="2609850"/>
            <a:ext cx="5871748" cy="13524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8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180136" y="3163300"/>
            <a:ext cx="5871748" cy="13524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180136" y="653845"/>
            <a:ext cx="5871748" cy="13524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180136" y="7338448"/>
            <a:ext cx="5871748" cy="13524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295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180136" y="789092"/>
            <a:ext cx="11821568" cy="424431"/>
            <a:chOff x="180136" y="3857021"/>
            <a:chExt cx="11821568" cy="418202"/>
          </a:xfrm>
          <a:solidFill>
            <a:srgbClr val="FF2F67"/>
          </a:solidFill>
        </p:grpSpPr>
        <p:sp>
          <p:nvSpPr>
            <p:cNvPr id="14" name="사각형: 둥근 모서리 2">
              <a:extLst>
                <a:ext uri="{FF2B5EF4-FFF2-40B4-BE49-F238E27FC236}">
                  <a16:creationId xmlns:a16="http://schemas.microsoft.com/office/drawing/2014/main" id="{9340F876-7F8A-48BA-8B97-960FC903BF4E}"/>
                </a:ext>
              </a:extLst>
            </p:cNvPr>
            <p:cNvSpPr/>
            <p:nvPr/>
          </p:nvSpPr>
          <p:spPr>
            <a:xfrm>
              <a:off x="8820136" y="3857021"/>
              <a:ext cx="3181568" cy="418202"/>
            </a:xfrm>
            <a:prstGeom prst="rightArrow">
              <a:avLst>
                <a:gd name="adj1" fmla="val 100000"/>
                <a:gd name="adj2" fmla="val 50000"/>
              </a:avLst>
            </a:prstGeom>
            <a:grpFill/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        </a:t>
              </a:r>
              <a:r>
                <a:rPr lang="ko-KR" altLang="en-US" sz="1400" b="1" dirty="0">
                  <a:solidFill>
                    <a:schemeClr val="bg1"/>
                  </a:solidFill>
                </a:rPr>
                <a:t>이야기 완결 및 이후 순환</a:t>
              </a:r>
              <a:endParaRPr lang="en-US" altLang="ko-KR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사각형: 둥근 모서리 2">
              <a:extLst>
                <a:ext uri="{FF2B5EF4-FFF2-40B4-BE49-F238E27FC236}">
                  <a16:creationId xmlns:a16="http://schemas.microsoft.com/office/drawing/2014/main" id="{9340F876-7F8A-48BA-8B97-960FC903BF4E}"/>
                </a:ext>
              </a:extLst>
            </p:cNvPr>
            <p:cNvSpPr/>
            <p:nvPr/>
          </p:nvSpPr>
          <p:spPr>
            <a:xfrm>
              <a:off x="5940136" y="3857021"/>
              <a:ext cx="3181568" cy="418202"/>
            </a:xfrm>
            <a:prstGeom prst="rightArrow">
              <a:avLst>
                <a:gd name="adj1" fmla="val 100000"/>
                <a:gd name="adj2" fmla="val 50000"/>
              </a:avLst>
            </a:prstGeom>
            <a:grpFill/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        </a:t>
              </a:r>
              <a:r>
                <a:rPr lang="ko-KR" altLang="en-US" sz="1400" b="1" dirty="0">
                  <a:solidFill>
                    <a:schemeClr val="bg1"/>
                  </a:solidFill>
                </a:rPr>
                <a:t>순환 구조</a:t>
              </a:r>
              <a:endParaRPr lang="en-US" altLang="ko-KR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사각형: 둥근 모서리 2">
              <a:extLst>
                <a:ext uri="{FF2B5EF4-FFF2-40B4-BE49-F238E27FC236}">
                  <a16:creationId xmlns:a16="http://schemas.microsoft.com/office/drawing/2014/main" id="{9340F876-7F8A-48BA-8B97-960FC903BF4E}"/>
                </a:ext>
              </a:extLst>
            </p:cNvPr>
            <p:cNvSpPr/>
            <p:nvPr/>
          </p:nvSpPr>
          <p:spPr>
            <a:xfrm>
              <a:off x="3060136" y="3857021"/>
              <a:ext cx="3181568" cy="418202"/>
            </a:xfrm>
            <a:prstGeom prst="rightArrow">
              <a:avLst>
                <a:gd name="adj1" fmla="val 100000"/>
                <a:gd name="adj2" fmla="val 50000"/>
              </a:avLst>
            </a:prstGeom>
            <a:grpFill/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b="1" dirty="0">
                  <a:solidFill>
                    <a:schemeClr val="bg1"/>
                  </a:solidFill>
                </a:rPr>
                <a:t>        이벤트 가이드</a:t>
              </a:r>
              <a:endParaRPr lang="en-US" altLang="ko-KR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사각형: 둥근 모서리 2">
              <a:extLst>
                <a:ext uri="{FF2B5EF4-FFF2-40B4-BE49-F238E27FC236}">
                  <a16:creationId xmlns:a16="http://schemas.microsoft.com/office/drawing/2014/main" id="{9340F876-7F8A-48BA-8B97-960FC903BF4E}"/>
                </a:ext>
              </a:extLst>
            </p:cNvPr>
            <p:cNvSpPr/>
            <p:nvPr/>
          </p:nvSpPr>
          <p:spPr>
            <a:xfrm>
              <a:off x="180136" y="3857021"/>
              <a:ext cx="3181568" cy="418202"/>
            </a:xfrm>
            <a:prstGeom prst="rightArrow">
              <a:avLst>
                <a:gd name="adj1" fmla="val 100000"/>
                <a:gd name="adj2" fmla="val 50000"/>
              </a:avLst>
            </a:prstGeom>
            <a:grpFill/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b="1" dirty="0">
                  <a:solidFill>
                    <a:schemeClr val="bg1"/>
                  </a:solidFill>
                </a:rPr>
                <a:t>   이벤트 초기 진행</a:t>
              </a:r>
              <a:endParaRPr lang="en-US" altLang="ko-KR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180136" y="653845"/>
            <a:ext cx="5871748" cy="13524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31" name="위쪽 화살표 30"/>
          <p:cNvSpPr/>
          <p:nvPr/>
        </p:nvSpPr>
        <p:spPr>
          <a:xfrm>
            <a:off x="1175636" y="1213524"/>
            <a:ext cx="889000" cy="587596"/>
          </a:xfrm>
          <a:prstGeom prst="up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위쪽 화살표 37"/>
          <p:cNvSpPr/>
          <p:nvPr/>
        </p:nvSpPr>
        <p:spPr>
          <a:xfrm>
            <a:off x="4111510" y="1213524"/>
            <a:ext cx="889000" cy="587596"/>
          </a:xfrm>
          <a:prstGeom prst="up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위쪽 화살표 38"/>
          <p:cNvSpPr/>
          <p:nvPr/>
        </p:nvSpPr>
        <p:spPr>
          <a:xfrm>
            <a:off x="7092598" y="1213524"/>
            <a:ext cx="889000" cy="587596"/>
          </a:xfrm>
          <a:prstGeom prst="up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위쪽 화살표 39"/>
          <p:cNvSpPr/>
          <p:nvPr/>
        </p:nvSpPr>
        <p:spPr>
          <a:xfrm>
            <a:off x="9972598" y="1213524"/>
            <a:ext cx="889000" cy="587596"/>
          </a:xfrm>
          <a:prstGeom prst="up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1">
            <a:extLst>
              <a:ext uri="{FF2B5EF4-FFF2-40B4-BE49-F238E27FC236}">
                <a16:creationId xmlns:a16="http://schemas.microsoft.com/office/drawing/2014/main" id="{AFEE5F79-C415-484A-83CD-F1C8DBC01684}"/>
              </a:ext>
            </a:extLst>
          </p:cNvPr>
          <p:cNvSpPr/>
          <p:nvPr/>
        </p:nvSpPr>
        <p:spPr>
          <a:xfrm>
            <a:off x="351964" y="1801120"/>
            <a:ext cx="2536344" cy="904280"/>
          </a:xfrm>
          <a:prstGeom prst="roundRect">
            <a:avLst>
              <a:gd name="adj" fmla="val 821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이벤트 알림 및 사이트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초기 퀘스트 수령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34" name="사각형: 둥근 모서리 1">
            <a:extLst>
              <a:ext uri="{FF2B5EF4-FFF2-40B4-BE49-F238E27FC236}">
                <a16:creationId xmlns:a16="http://schemas.microsoft.com/office/drawing/2014/main" id="{AFEE5F79-C415-484A-83CD-F1C8DBC01684}"/>
              </a:ext>
            </a:extLst>
          </p:cNvPr>
          <p:cNvSpPr/>
          <p:nvPr/>
        </p:nvSpPr>
        <p:spPr>
          <a:xfrm>
            <a:off x="3238631" y="1801120"/>
            <a:ext cx="2634758" cy="904280"/>
          </a:xfrm>
          <a:prstGeom prst="roundRect">
            <a:avLst>
              <a:gd name="adj" fmla="val 821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이벤트 </a:t>
            </a:r>
            <a:r>
              <a:rPr lang="ko-KR" altLang="en-US" sz="1200" dirty="0" err="1">
                <a:solidFill>
                  <a:schemeClr val="tx1"/>
                </a:solidFill>
              </a:rPr>
              <a:t>맵에</a:t>
            </a:r>
            <a:r>
              <a:rPr lang="ko-KR" altLang="en-US" sz="1200" dirty="0">
                <a:solidFill>
                  <a:schemeClr val="tx1"/>
                </a:solidFill>
              </a:rPr>
              <a:t> 대한 </a:t>
            </a:r>
            <a:r>
              <a:rPr lang="ko-KR" altLang="en-US" sz="1200" dirty="0" err="1">
                <a:solidFill>
                  <a:schemeClr val="tx1"/>
                </a:solidFill>
              </a:rPr>
              <a:t>튜토리얼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전체 이벤트 흐름 학습 시키기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35" name="사각형: 둥근 모서리 1">
            <a:extLst>
              <a:ext uri="{FF2B5EF4-FFF2-40B4-BE49-F238E27FC236}">
                <a16:creationId xmlns:a16="http://schemas.microsoft.com/office/drawing/2014/main" id="{AFEE5F79-C415-484A-83CD-F1C8DBC01684}"/>
              </a:ext>
            </a:extLst>
          </p:cNvPr>
          <p:cNvSpPr/>
          <p:nvPr/>
        </p:nvSpPr>
        <p:spPr>
          <a:xfrm>
            <a:off x="6217045" y="1801120"/>
            <a:ext cx="2437930" cy="904280"/>
          </a:xfrm>
          <a:prstGeom prst="roundRect">
            <a:avLst>
              <a:gd name="adj" fmla="val 821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유저들이 반복 플레이하게 되는 방식 설정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36" name="사각형: 둥근 모서리 1">
            <a:extLst>
              <a:ext uri="{FF2B5EF4-FFF2-40B4-BE49-F238E27FC236}">
                <a16:creationId xmlns:a16="http://schemas.microsoft.com/office/drawing/2014/main" id="{AFEE5F79-C415-484A-83CD-F1C8DBC01684}"/>
              </a:ext>
            </a:extLst>
          </p:cNvPr>
          <p:cNvSpPr/>
          <p:nvPr/>
        </p:nvSpPr>
        <p:spPr>
          <a:xfrm>
            <a:off x="9009956" y="1801120"/>
            <a:ext cx="2801928" cy="904280"/>
          </a:xfrm>
          <a:prstGeom prst="roundRect">
            <a:avLst>
              <a:gd name="adj" fmla="val 821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이벤트 이야기 완결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반복 플레이 설정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0614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180136" y="1213524"/>
            <a:ext cx="5871748" cy="13524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80136" y="789092"/>
            <a:ext cx="11821568" cy="424431"/>
            <a:chOff x="180136" y="3857021"/>
            <a:chExt cx="11821568" cy="418202"/>
          </a:xfrm>
        </p:grpSpPr>
        <p:sp>
          <p:nvSpPr>
            <p:cNvPr id="14" name="사각형: 둥근 모서리 2">
              <a:extLst>
                <a:ext uri="{FF2B5EF4-FFF2-40B4-BE49-F238E27FC236}">
                  <a16:creationId xmlns:a16="http://schemas.microsoft.com/office/drawing/2014/main" id="{9340F876-7F8A-48BA-8B97-960FC903BF4E}"/>
                </a:ext>
              </a:extLst>
            </p:cNvPr>
            <p:cNvSpPr/>
            <p:nvPr/>
          </p:nvSpPr>
          <p:spPr>
            <a:xfrm>
              <a:off x="8820136" y="3857021"/>
              <a:ext cx="3181568" cy="41820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1D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        </a:t>
              </a:r>
              <a:r>
                <a:rPr lang="ko-KR" altLang="en-US" sz="1400" b="1" dirty="0">
                  <a:solidFill>
                    <a:schemeClr val="bg1"/>
                  </a:solidFill>
                </a:rPr>
                <a:t>이야기 완결 및 이후 순환</a:t>
              </a:r>
              <a:endParaRPr lang="en-US" altLang="ko-KR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사각형: 둥근 모서리 2">
              <a:extLst>
                <a:ext uri="{FF2B5EF4-FFF2-40B4-BE49-F238E27FC236}">
                  <a16:creationId xmlns:a16="http://schemas.microsoft.com/office/drawing/2014/main" id="{9340F876-7F8A-48BA-8B97-960FC903BF4E}"/>
                </a:ext>
              </a:extLst>
            </p:cNvPr>
            <p:cNvSpPr/>
            <p:nvPr/>
          </p:nvSpPr>
          <p:spPr>
            <a:xfrm>
              <a:off x="5940136" y="3857021"/>
              <a:ext cx="3181568" cy="41820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1D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        </a:t>
              </a:r>
              <a:r>
                <a:rPr lang="ko-KR" altLang="en-US" sz="1400" b="1" dirty="0">
                  <a:solidFill>
                    <a:schemeClr val="bg1"/>
                  </a:solidFill>
                </a:rPr>
                <a:t>순환 구조</a:t>
              </a:r>
              <a:endParaRPr lang="en-US" altLang="ko-KR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사각형: 둥근 모서리 2">
              <a:extLst>
                <a:ext uri="{FF2B5EF4-FFF2-40B4-BE49-F238E27FC236}">
                  <a16:creationId xmlns:a16="http://schemas.microsoft.com/office/drawing/2014/main" id="{9340F876-7F8A-48BA-8B97-960FC903BF4E}"/>
                </a:ext>
              </a:extLst>
            </p:cNvPr>
            <p:cNvSpPr/>
            <p:nvPr/>
          </p:nvSpPr>
          <p:spPr>
            <a:xfrm>
              <a:off x="3060136" y="3857021"/>
              <a:ext cx="3181568" cy="41820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C1D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b="1" dirty="0">
                  <a:solidFill>
                    <a:schemeClr val="bg1"/>
                  </a:solidFill>
                </a:rPr>
                <a:t>        이벤트 가이드</a:t>
              </a:r>
              <a:endParaRPr lang="en-US" altLang="ko-KR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사각형: 둥근 모서리 2">
              <a:extLst>
                <a:ext uri="{FF2B5EF4-FFF2-40B4-BE49-F238E27FC236}">
                  <a16:creationId xmlns:a16="http://schemas.microsoft.com/office/drawing/2014/main" id="{9340F876-7F8A-48BA-8B97-960FC903BF4E}"/>
                </a:ext>
              </a:extLst>
            </p:cNvPr>
            <p:cNvSpPr/>
            <p:nvPr/>
          </p:nvSpPr>
          <p:spPr>
            <a:xfrm>
              <a:off x="180136" y="3857021"/>
              <a:ext cx="3181568" cy="418202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FF2F67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b="1" dirty="0">
                  <a:solidFill>
                    <a:schemeClr val="bg1"/>
                  </a:solidFill>
                </a:rPr>
                <a:t>   이벤트 초기 진행</a:t>
              </a:r>
              <a:endParaRPr lang="en-US" altLang="ko-KR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5940136" y="1213431"/>
            <a:ext cx="5871748" cy="13524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180136" y="653845"/>
            <a:ext cx="5871748" cy="13524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36" name="사각형: 둥근 모서리 1">
            <a:extLst>
              <a:ext uri="{FF2B5EF4-FFF2-40B4-BE49-F238E27FC236}">
                <a16:creationId xmlns:a16="http://schemas.microsoft.com/office/drawing/2014/main" id="{AFEE5F79-C415-484A-83CD-F1C8DBC01684}"/>
              </a:ext>
            </a:extLst>
          </p:cNvPr>
          <p:cNvSpPr/>
          <p:nvPr/>
        </p:nvSpPr>
        <p:spPr>
          <a:xfrm>
            <a:off x="180135" y="4811113"/>
            <a:ext cx="11821569" cy="1875169"/>
          </a:xfrm>
          <a:prstGeom prst="roundRect">
            <a:avLst>
              <a:gd name="adj" fmla="val 821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992944"/>
              </p:ext>
            </p:extLst>
          </p:nvPr>
        </p:nvGraphicFramePr>
        <p:xfrm>
          <a:off x="180602" y="4948948"/>
          <a:ext cx="11802054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7009">
                  <a:extLst>
                    <a:ext uri="{9D8B030D-6E8A-4147-A177-3AD203B41FA5}">
                      <a16:colId xmlns:a16="http://schemas.microsoft.com/office/drawing/2014/main" val="2131501868"/>
                    </a:ext>
                  </a:extLst>
                </a:gridCol>
                <a:gridCol w="1967009">
                  <a:extLst>
                    <a:ext uri="{9D8B030D-6E8A-4147-A177-3AD203B41FA5}">
                      <a16:colId xmlns:a16="http://schemas.microsoft.com/office/drawing/2014/main" val="491953171"/>
                    </a:ext>
                  </a:extLst>
                </a:gridCol>
                <a:gridCol w="1967009">
                  <a:extLst>
                    <a:ext uri="{9D8B030D-6E8A-4147-A177-3AD203B41FA5}">
                      <a16:colId xmlns:a16="http://schemas.microsoft.com/office/drawing/2014/main" val="2372288652"/>
                    </a:ext>
                  </a:extLst>
                </a:gridCol>
                <a:gridCol w="1967009">
                  <a:extLst>
                    <a:ext uri="{9D8B030D-6E8A-4147-A177-3AD203B41FA5}">
                      <a16:colId xmlns:a16="http://schemas.microsoft.com/office/drawing/2014/main" val="583556302"/>
                    </a:ext>
                  </a:extLst>
                </a:gridCol>
                <a:gridCol w="1967009">
                  <a:extLst>
                    <a:ext uri="{9D8B030D-6E8A-4147-A177-3AD203B41FA5}">
                      <a16:colId xmlns:a16="http://schemas.microsoft.com/office/drawing/2014/main" val="3394900767"/>
                    </a:ext>
                  </a:extLst>
                </a:gridCol>
                <a:gridCol w="1967009">
                  <a:extLst>
                    <a:ext uri="{9D8B030D-6E8A-4147-A177-3AD203B41FA5}">
                      <a16:colId xmlns:a16="http://schemas.microsoft.com/office/drawing/2014/main" val="3428000000"/>
                    </a:ext>
                  </a:extLst>
                </a:gridCol>
              </a:tblGrid>
              <a:tr h="137828">
                <a:tc gridSpan="6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이벤트 페이지 정보 요약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5106062"/>
                  </a:ext>
                </a:extLst>
              </a:tr>
              <a:tr h="132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기간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altLang="ko-KR" sz="12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baseline="0" dirty="0">
                          <a:solidFill>
                            <a:schemeClr val="tx1"/>
                          </a:solidFill>
                        </a:rPr>
                        <a:t>일정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~4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9600506"/>
                  </a:ext>
                </a:extLst>
              </a:tr>
              <a:tr h="13273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참여방법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맵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 플레이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삐에로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찾기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1(.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참조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119673"/>
                  </a:ext>
                </a:extLst>
              </a:tr>
              <a:tr h="132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삐에로 찾기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2(.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참조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41722"/>
                  </a:ext>
                </a:extLst>
              </a:tr>
              <a:tr h="132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기간제 유니크 의상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교환 화폐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레전더리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아이템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랜덤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136660"/>
                  </a:ext>
                </a:extLst>
              </a:tr>
              <a:tr h="132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판매 상품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기념 의상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(1TR)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EXP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아이템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랜덤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017579"/>
                  </a:ext>
                </a:extLst>
              </a:tr>
            </a:tbl>
          </a:graphicData>
        </a:graphic>
      </p:graphicFrame>
      <p:sp>
        <p:nvSpPr>
          <p:cNvPr id="47" name="사각형: 둥근 모서리 1">
            <a:extLst>
              <a:ext uri="{FF2B5EF4-FFF2-40B4-BE49-F238E27FC236}">
                <a16:creationId xmlns:a16="http://schemas.microsoft.com/office/drawing/2014/main" id="{AFEE5F79-C415-484A-83CD-F1C8DBC01684}"/>
              </a:ext>
            </a:extLst>
          </p:cNvPr>
          <p:cNvSpPr/>
          <p:nvPr/>
        </p:nvSpPr>
        <p:spPr>
          <a:xfrm>
            <a:off x="180135" y="1345245"/>
            <a:ext cx="11802521" cy="458132"/>
          </a:xfrm>
          <a:prstGeom prst="roundRect">
            <a:avLst>
              <a:gd name="adj" fmla="val 1402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단계 설명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이벤트 알림 및 사이트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초기 퀘스트 수령 단계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0220757-5B50-4BA4-B7A0-566E626849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34" t="21838" r="42206" b="17164"/>
          <a:stretch/>
        </p:blipFill>
        <p:spPr>
          <a:xfrm>
            <a:off x="5038103" y="2265080"/>
            <a:ext cx="2105632" cy="2395398"/>
          </a:xfrm>
          <a:prstGeom prst="roundRect">
            <a:avLst>
              <a:gd name="adj" fmla="val 4965"/>
            </a:avLst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7B1AF0C-2B2A-4135-86AE-08470C92F2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23" t="26458" r="40883" b="27498"/>
          <a:stretch/>
        </p:blipFill>
        <p:spPr>
          <a:xfrm>
            <a:off x="7697609" y="2392327"/>
            <a:ext cx="1666505" cy="2254797"/>
          </a:xfrm>
          <a:prstGeom prst="roundRect">
            <a:avLst>
              <a:gd name="adj" fmla="val 6918"/>
            </a:avLst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58BA17-C057-4268-BDFC-4FD363B24D70}"/>
              </a:ext>
            </a:extLst>
          </p:cNvPr>
          <p:cNvGrpSpPr>
            <a:grpSpLocks noChangeAspect="1"/>
          </p:cNvGrpSpPr>
          <p:nvPr/>
        </p:nvGrpSpPr>
        <p:grpSpPr>
          <a:xfrm>
            <a:off x="180135" y="2240703"/>
            <a:ext cx="4186607" cy="2419775"/>
            <a:chOff x="2433929" y="2183462"/>
            <a:chExt cx="5700996" cy="329506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A96FC03-2193-4EA2-9797-E193748F19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0" t="915" r="3198" b="5229"/>
            <a:stretch/>
          </p:blipFill>
          <p:spPr>
            <a:xfrm>
              <a:off x="2433929" y="2183462"/>
              <a:ext cx="5700996" cy="3295062"/>
            </a:xfrm>
            <a:prstGeom prst="rect">
              <a:avLst/>
            </a:prstGeom>
          </p:spPr>
        </p:pic>
        <p:sp>
          <p:nvSpPr>
            <p:cNvPr id="25" name="사각형: 둥근 모서리 1">
              <a:extLst>
                <a:ext uri="{FF2B5EF4-FFF2-40B4-BE49-F238E27FC236}">
                  <a16:creationId xmlns:a16="http://schemas.microsoft.com/office/drawing/2014/main" id="{BA7A8387-16B2-4B6D-8058-46B8165654F1}"/>
                </a:ext>
              </a:extLst>
            </p:cNvPr>
            <p:cNvSpPr/>
            <p:nvPr/>
          </p:nvSpPr>
          <p:spPr>
            <a:xfrm>
              <a:off x="3836484" y="2959726"/>
              <a:ext cx="2904480" cy="2254797"/>
            </a:xfrm>
            <a:prstGeom prst="roundRect">
              <a:avLst>
                <a:gd name="adj" fmla="val 3795"/>
              </a:avLst>
            </a:prstGeom>
            <a:solidFill>
              <a:schemeClr val="bg1">
                <a:alpha val="99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>
                <a:lnSpc>
                  <a:spcPct val="150000"/>
                </a:lnSpc>
              </a:pPr>
              <a:r>
                <a:rPr lang="ko-KR" altLang="en-US" sz="1050" dirty="0" err="1">
                  <a:solidFill>
                    <a:schemeClr val="tx1"/>
                  </a:solidFill>
                </a:rPr>
                <a:t>삐에로들을</a:t>
              </a:r>
              <a:r>
                <a:rPr lang="ko-KR" altLang="en-US" sz="1050" dirty="0">
                  <a:solidFill>
                    <a:schemeClr val="tx1"/>
                  </a:solidFill>
                </a:rPr>
                <a:t> 찾아주세요</a:t>
              </a:r>
              <a:r>
                <a:rPr lang="en-US" altLang="ko-KR" sz="1050" dirty="0">
                  <a:solidFill>
                    <a:schemeClr val="tx1"/>
                  </a:solidFill>
                </a:rPr>
                <a:t>!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50" dirty="0">
                  <a:solidFill>
                    <a:schemeClr val="tx1"/>
                  </a:solidFill>
                </a:rPr>
                <a:t>“ </a:t>
              </a:r>
              <a:r>
                <a:rPr lang="ko-KR" altLang="en-US" sz="1050" dirty="0">
                  <a:solidFill>
                    <a:schemeClr val="tx1"/>
                  </a:solidFill>
                </a:rPr>
                <a:t>다들 일도 안하고 </a:t>
              </a:r>
              <a:r>
                <a:rPr lang="ko-KR" altLang="en-US" sz="1050" dirty="0" err="1">
                  <a:solidFill>
                    <a:schemeClr val="tx1"/>
                  </a:solidFill>
                </a:rPr>
                <a:t>어디간게야</a:t>
              </a:r>
              <a:r>
                <a:rPr lang="en-US" altLang="ko-KR" sz="1050" dirty="0">
                  <a:solidFill>
                    <a:schemeClr val="tx1"/>
                  </a:solidFill>
                </a:rPr>
                <a:t>! ”</a:t>
              </a:r>
            </a:p>
          </p:txBody>
        </p:sp>
        <p:pic>
          <p:nvPicPr>
            <p:cNvPr id="1026" name="Picture 2" descr="파일:Screenshot_20190817-000131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09" t="34520" r="29358" b="19108"/>
            <a:stretch/>
          </p:blipFill>
          <p:spPr bwMode="auto">
            <a:xfrm>
              <a:off x="3827890" y="2429132"/>
              <a:ext cx="2913075" cy="1677677"/>
            </a:xfrm>
            <a:prstGeom prst="roundRect">
              <a:avLst>
                <a:gd name="adj" fmla="val 4166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5E94F6D0-FD6F-441C-8FF4-D6FECABEE874}"/>
              </a:ext>
            </a:extLst>
          </p:cNvPr>
          <p:cNvSpPr/>
          <p:nvPr/>
        </p:nvSpPr>
        <p:spPr>
          <a:xfrm>
            <a:off x="3783473" y="3085462"/>
            <a:ext cx="1534092" cy="830429"/>
          </a:xfrm>
          <a:prstGeom prst="rightArrow">
            <a:avLst/>
          </a:prstGeom>
          <a:solidFill>
            <a:srgbClr val="FF2F67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공원으로 이동</a:t>
            </a:r>
          </a:p>
        </p:txBody>
      </p:sp>
      <p:sp>
        <p:nvSpPr>
          <p:cNvPr id="16" name="사각형: 둥근 모서리 1">
            <a:extLst>
              <a:ext uri="{FF2B5EF4-FFF2-40B4-BE49-F238E27FC236}">
                <a16:creationId xmlns:a16="http://schemas.microsoft.com/office/drawing/2014/main" id="{AFEE5F79-C415-484A-83CD-F1C8DBC01684}"/>
              </a:ext>
            </a:extLst>
          </p:cNvPr>
          <p:cNvSpPr/>
          <p:nvPr/>
        </p:nvSpPr>
        <p:spPr>
          <a:xfrm>
            <a:off x="4753737" y="1967366"/>
            <a:ext cx="2655315" cy="4249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앙리 </a:t>
            </a:r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r>
              <a:rPr lang="ko-KR" altLang="en-US" sz="1200" b="1" dirty="0">
                <a:solidFill>
                  <a:schemeClr val="tx1"/>
                </a:solidFill>
              </a:rPr>
              <a:t>세</a:t>
            </a:r>
            <a:r>
              <a:rPr lang="en-US" altLang="ko-KR" sz="1200" b="1" dirty="0">
                <a:solidFill>
                  <a:schemeClr val="tx1"/>
                </a:solidFill>
              </a:rPr>
              <a:t> NPC</a:t>
            </a:r>
            <a:r>
              <a:rPr lang="ko-KR" altLang="en-US" sz="1200" b="1" dirty="0">
                <a:solidFill>
                  <a:schemeClr val="tx1"/>
                </a:solidFill>
              </a:rPr>
              <a:t>에게서 퀘스트를 받음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3" name="사각형: 둥근 모서리 1">
            <a:extLst>
              <a:ext uri="{FF2B5EF4-FFF2-40B4-BE49-F238E27FC236}">
                <a16:creationId xmlns:a16="http://schemas.microsoft.com/office/drawing/2014/main" id="{58790B87-09DE-482D-8619-1A06F5C7BC2F}"/>
              </a:ext>
            </a:extLst>
          </p:cNvPr>
          <p:cNvSpPr/>
          <p:nvPr/>
        </p:nvSpPr>
        <p:spPr>
          <a:xfrm>
            <a:off x="180135" y="1974513"/>
            <a:ext cx="4186607" cy="4249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업데이트 후 실행 시 이벤트 팝업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5" name="사각형: 둥근 모서리 1">
            <a:extLst>
              <a:ext uri="{FF2B5EF4-FFF2-40B4-BE49-F238E27FC236}">
                <a16:creationId xmlns:a16="http://schemas.microsoft.com/office/drawing/2014/main" id="{D8E23F74-0DA6-4AEC-9949-9D8E9DDD4BF1}"/>
              </a:ext>
            </a:extLst>
          </p:cNvPr>
          <p:cNvSpPr/>
          <p:nvPr/>
        </p:nvSpPr>
        <p:spPr>
          <a:xfrm>
            <a:off x="9364114" y="2373277"/>
            <a:ext cx="2655315" cy="2254797"/>
          </a:xfrm>
          <a:prstGeom prst="roundRect">
            <a:avLst>
              <a:gd name="adj" fmla="val 397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앙리 </a:t>
            </a:r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r>
              <a:rPr lang="ko-KR" altLang="en-US" sz="1200" b="1" dirty="0">
                <a:solidFill>
                  <a:schemeClr val="tx1"/>
                </a:solidFill>
              </a:rPr>
              <a:t>세를 제외한 나머지 삐에로 </a:t>
            </a:r>
            <a:r>
              <a:rPr lang="en-US" altLang="ko-KR" sz="1200" b="1" dirty="0">
                <a:solidFill>
                  <a:schemeClr val="tx1"/>
                </a:solidFill>
              </a:rPr>
              <a:t>NPC </a:t>
            </a:r>
            <a:r>
              <a:rPr lang="ko-KR" altLang="en-US" sz="1200" b="1" dirty="0">
                <a:solidFill>
                  <a:schemeClr val="tx1"/>
                </a:solidFill>
              </a:rPr>
              <a:t>등의 상호작용 시 대사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말풍선 외형 등 비활성화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→ 자리에 실루엣만 남도록 처리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현재의 이든 처럼 대화를 통해 기능 은 작동하도록 만들어 플레이 자체엔 지장이 없고</a:t>
            </a:r>
            <a:r>
              <a:rPr lang="en-US" altLang="ko-KR" sz="1100" dirty="0">
                <a:solidFill>
                  <a:schemeClr val="tx1"/>
                </a:solidFill>
              </a:rPr>
              <a:t>,</a:t>
            </a:r>
            <a:r>
              <a:rPr lang="ko-KR" altLang="en-US" sz="1100" dirty="0">
                <a:solidFill>
                  <a:schemeClr val="tx1"/>
                </a:solidFill>
              </a:rPr>
              <a:t> 스토리텔링이 가능하게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8" name="사각형: 둥근 모서리 1">
            <a:extLst>
              <a:ext uri="{FF2B5EF4-FFF2-40B4-BE49-F238E27FC236}">
                <a16:creationId xmlns:a16="http://schemas.microsoft.com/office/drawing/2014/main" id="{7B32A16C-A659-436F-BC00-CE667876AA58}"/>
              </a:ext>
            </a:extLst>
          </p:cNvPr>
          <p:cNvSpPr/>
          <p:nvPr/>
        </p:nvSpPr>
        <p:spPr>
          <a:xfrm>
            <a:off x="7693418" y="1967366"/>
            <a:ext cx="4326011" cy="4249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사라진 </a:t>
            </a:r>
            <a:r>
              <a:rPr lang="en-US" altLang="ko-KR" sz="1200" b="1" dirty="0">
                <a:solidFill>
                  <a:schemeClr val="tx1"/>
                </a:solidFill>
              </a:rPr>
              <a:t>NPC </a:t>
            </a:r>
            <a:r>
              <a:rPr lang="ko-KR" altLang="en-US" sz="1200" b="1" dirty="0">
                <a:solidFill>
                  <a:schemeClr val="tx1"/>
                </a:solidFill>
              </a:rPr>
              <a:t>표현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처리 방식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573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3BA7EEF-8769-4A63-B712-DF1507EB75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8" t="8434" r="17758" b="12817"/>
          <a:stretch/>
        </p:blipFill>
        <p:spPr>
          <a:xfrm>
            <a:off x="275758" y="1438449"/>
            <a:ext cx="5664378" cy="4094867"/>
          </a:xfrm>
          <a:prstGeom prst="roundRect">
            <a:avLst>
              <a:gd name="adj" fmla="val 4208"/>
            </a:avLst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84967" y="2106594"/>
            <a:ext cx="5367377" cy="3281948"/>
          </a:xfrm>
          <a:prstGeom prst="roundRect">
            <a:avLst>
              <a:gd name="adj" fmla="val 418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576375" y="2318246"/>
            <a:ext cx="4974241" cy="209569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FEE5F79-C415-484A-83CD-F1C8DBC01684}"/>
              </a:ext>
            </a:extLst>
          </p:cNvPr>
          <p:cNvSpPr/>
          <p:nvPr/>
        </p:nvSpPr>
        <p:spPr>
          <a:xfrm>
            <a:off x="6002733" y="1436799"/>
            <a:ext cx="5885307" cy="3279986"/>
          </a:xfrm>
          <a:prstGeom prst="roundRect">
            <a:avLst>
              <a:gd name="adj" fmla="val 406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180136" y="1213524"/>
            <a:ext cx="5871748" cy="13524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7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180136" y="6650348"/>
            <a:ext cx="5871748" cy="13524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8820136" y="789093"/>
            <a:ext cx="3181568" cy="418202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FFC1D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        </a:t>
            </a:r>
            <a:r>
              <a:rPr lang="ko-KR" altLang="en-US" sz="1400" b="1" dirty="0">
                <a:solidFill>
                  <a:schemeClr val="bg1"/>
                </a:solidFill>
              </a:rPr>
              <a:t>이야기 완결 및 이후 순환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5940136" y="789093"/>
            <a:ext cx="3181568" cy="418202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FFC1D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        </a:t>
            </a:r>
            <a:r>
              <a:rPr lang="ko-KR" altLang="en-US" sz="1400" b="1" dirty="0">
                <a:solidFill>
                  <a:schemeClr val="bg1"/>
                </a:solidFill>
              </a:rPr>
              <a:t>순환 구조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3060136" y="789093"/>
            <a:ext cx="3181568" cy="418202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FF2F67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        이벤트 가이드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180136" y="789093"/>
            <a:ext cx="3181568" cy="418202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FFC1D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   이벤트 초기 진행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180136" y="653845"/>
            <a:ext cx="5871748" cy="13524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31" name="사각형: 둥근 모서리 1">
            <a:extLst>
              <a:ext uri="{FF2B5EF4-FFF2-40B4-BE49-F238E27FC236}">
                <a16:creationId xmlns:a16="http://schemas.microsoft.com/office/drawing/2014/main" id="{AFEE5F79-C415-484A-83CD-F1C8DBC01684}"/>
              </a:ext>
            </a:extLst>
          </p:cNvPr>
          <p:cNvSpPr/>
          <p:nvPr/>
        </p:nvSpPr>
        <p:spPr>
          <a:xfrm>
            <a:off x="180136" y="5642357"/>
            <a:ext cx="11659871" cy="1005590"/>
          </a:xfrm>
          <a:prstGeom prst="roundRect">
            <a:avLst>
              <a:gd name="adj" fmla="val 821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상세 설명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기여도 획득 방식</a:t>
            </a:r>
            <a:r>
              <a:rPr lang="en-US" altLang="ko-KR" sz="1200" dirty="0">
                <a:solidFill>
                  <a:schemeClr val="tx1"/>
                </a:solidFill>
              </a:rPr>
              <a:t>:</a:t>
            </a:r>
            <a:r>
              <a:rPr lang="ko-KR" altLang="en-US" sz="1200" dirty="0">
                <a:solidFill>
                  <a:schemeClr val="tx1"/>
                </a:solidFill>
              </a:rPr>
              <a:t> 이벤트 </a:t>
            </a:r>
            <a:r>
              <a:rPr lang="ko-KR" altLang="en-US" sz="1200" dirty="0" err="1">
                <a:solidFill>
                  <a:schemeClr val="tx1"/>
                </a:solidFill>
              </a:rPr>
              <a:t>맵에서</a:t>
            </a:r>
            <a:r>
              <a:rPr lang="ko-KR" altLang="en-US" sz="1200" dirty="0">
                <a:solidFill>
                  <a:schemeClr val="tx1"/>
                </a:solidFill>
              </a:rPr>
              <a:t> 찾아낸 </a:t>
            </a:r>
            <a:r>
              <a:rPr lang="ko-KR" altLang="en-US" sz="1200" dirty="0" err="1">
                <a:solidFill>
                  <a:schemeClr val="tx1"/>
                </a:solidFill>
              </a:rPr>
              <a:t>삐에로의</a:t>
            </a:r>
            <a:r>
              <a:rPr lang="ko-KR" altLang="en-US" sz="1200" dirty="0">
                <a:solidFill>
                  <a:schemeClr val="tx1"/>
                </a:solidFill>
              </a:rPr>
              <a:t> 숫자와 플레이 타임 등을 종합하여 부여함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맵 기획 부분에서 상세하게 다룸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기존이벤트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</a:rPr>
              <a:t>이매망량의</a:t>
            </a:r>
            <a:r>
              <a:rPr lang="ko-KR" altLang="en-US" sz="1200" dirty="0">
                <a:solidFill>
                  <a:schemeClr val="tx1"/>
                </a:solidFill>
              </a:rPr>
              <a:t> 방식을 모티브로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임의로 제작한 이벤트 맵 </a:t>
            </a:r>
            <a:r>
              <a:rPr lang="en-US" altLang="ko-KR" sz="1200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3582268" y="3518354"/>
            <a:ext cx="2049777" cy="53013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>
                    <a:lumMod val="75000"/>
                  </a:schemeClr>
                </a:solidFill>
              </a:rPr>
              <a:t>무작위 기존 이벤트 맵</a:t>
            </a:r>
            <a:endParaRPr lang="ko-KR" altLang="en-US" sz="11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08607" y="4597561"/>
            <a:ext cx="4974241" cy="607363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891828" y="2850557"/>
            <a:ext cx="1336411" cy="1031072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2458941" y="2850557"/>
            <a:ext cx="1338786" cy="1031072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3870223" y="3518355"/>
            <a:ext cx="1506055" cy="530136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845780" y="4716784"/>
            <a:ext cx="712127" cy="346627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단계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653831" y="4597561"/>
            <a:ext cx="1979810" cy="607363"/>
          </a:xfrm>
          <a:prstGeom prst="roundRect">
            <a:avLst>
              <a:gd name="adj" fmla="val 22093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3718391" y="4597561"/>
            <a:ext cx="1657886" cy="607363"/>
          </a:xfrm>
          <a:prstGeom prst="roundRect">
            <a:avLst>
              <a:gd name="adj" fmla="val 22093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10398" y="2861557"/>
            <a:ext cx="1585946" cy="103107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ysClr val="windowText" lastClr="000000"/>
                </a:solidFill>
              </a:rPr>
              <a:t>이벤트 맵 </a:t>
            </a:r>
            <a:r>
              <a:rPr lang="en-US" altLang="ko-KR" sz="1100" b="1" dirty="0">
                <a:solidFill>
                  <a:sysClr val="windowText" lastClr="000000"/>
                </a:solidFill>
              </a:rPr>
              <a:t>1</a:t>
            </a:r>
            <a:endParaRPr lang="ko-KR" altLang="en-US" sz="1100" b="1" dirty="0">
              <a:solidFill>
                <a:sysClr val="windowText" lastClr="00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351518" y="2861557"/>
            <a:ext cx="1585946" cy="103107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>
                    <a:lumMod val="75000"/>
                  </a:schemeClr>
                </a:solidFill>
              </a:rPr>
              <a:t>이벤트 맵 </a:t>
            </a:r>
            <a:r>
              <a:rPr lang="en-US" altLang="ko-KR" sz="1100" b="1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ko-KR" altLang="en-US" sz="11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603371" y="4636450"/>
            <a:ext cx="2049777" cy="53013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기여도 </a:t>
            </a:r>
            <a:r>
              <a:rPr lang="ko-KR" altLang="en-US" sz="900" b="1" dirty="0" err="1">
                <a:solidFill>
                  <a:schemeClr val="tx1"/>
                </a:solidFill>
              </a:rPr>
              <a:t>프로그레스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552638" y="4636450"/>
            <a:ext cx="2049777" cy="53013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교환 상점</a:t>
            </a:r>
          </a:p>
        </p:txBody>
      </p:sp>
      <p:sp>
        <p:nvSpPr>
          <p:cNvPr id="20" name="양쪽 모서리가 둥근 사각형 19"/>
          <p:cNvSpPr/>
          <p:nvPr/>
        </p:nvSpPr>
        <p:spPr>
          <a:xfrm>
            <a:off x="1443708" y="1689442"/>
            <a:ext cx="654423" cy="415186"/>
          </a:xfrm>
          <a:prstGeom prst="round2Same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ysClr val="windowText" lastClr="000000"/>
                </a:solidFill>
              </a:rPr>
              <a:t>스페셜</a:t>
            </a:r>
            <a:endParaRPr lang="en-US" altLang="ko-KR" sz="1100" b="1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100" b="1" dirty="0">
                <a:solidFill>
                  <a:sysClr val="windowText" lastClr="000000"/>
                </a:solidFill>
              </a:rPr>
              <a:t>이벤트</a:t>
            </a: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68BA59A8-7271-45AF-BE78-6F0F08FA3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43609"/>
              </p:ext>
            </p:extLst>
          </p:nvPr>
        </p:nvGraphicFramePr>
        <p:xfrm>
          <a:off x="6004476" y="1519529"/>
          <a:ext cx="5818440" cy="3143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573">
                  <a:extLst>
                    <a:ext uri="{9D8B030D-6E8A-4147-A177-3AD203B41FA5}">
                      <a16:colId xmlns:a16="http://schemas.microsoft.com/office/drawing/2014/main" val="2131501868"/>
                    </a:ext>
                  </a:extLst>
                </a:gridCol>
                <a:gridCol w="1773600">
                  <a:extLst>
                    <a:ext uri="{9D8B030D-6E8A-4147-A177-3AD203B41FA5}">
                      <a16:colId xmlns:a16="http://schemas.microsoft.com/office/drawing/2014/main" val="491953171"/>
                    </a:ext>
                  </a:extLst>
                </a:gridCol>
                <a:gridCol w="3636267">
                  <a:extLst>
                    <a:ext uri="{9D8B030D-6E8A-4147-A177-3AD203B41FA5}">
                      <a16:colId xmlns:a16="http://schemas.microsoft.com/office/drawing/2014/main" val="2372288652"/>
                    </a:ext>
                  </a:extLst>
                </a:gridCol>
              </a:tblGrid>
              <a:tr h="26156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이벤트 대기실 요약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106062"/>
                  </a:ext>
                </a:extLst>
              </a:tr>
              <a:tr h="261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600506"/>
                  </a:ext>
                </a:extLst>
              </a:tr>
              <a:tr h="326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이벤트 전용 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만우절 이벤트를 위해 제작한 이벤트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맵을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플레이 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19673"/>
                  </a:ext>
                </a:extLst>
              </a:tr>
              <a:tr h="566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무작위 기존 이벤트 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기존 이벤트에서 플레이 할 수 있던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맵들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중 무작위로 하나가 선택됨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41722"/>
                  </a:ext>
                </a:extLst>
              </a:tr>
              <a:tr h="566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교환 상점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이벤트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맵과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앙리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세에게 받은 퀘스트를 클리어 하면 획득하는 재화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재료를 교환 할 수 있는 상점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136660"/>
                  </a:ext>
                </a:extLst>
              </a:tr>
              <a:tr h="566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기여도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프로그레스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앙리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세에게 받은 이벤트 퀘스트의 클리어 여부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이벤트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맵에서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기여도 등으로 산정된 기여도 점수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017579"/>
                  </a:ext>
                </a:extLst>
              </a:tr>
              <a:tr h="566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기여도 단계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일정 이상의 기여도를 달성 할 때 마다 단계가 상승하고 보상을 지급함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752647"/>
                  </a:ext>
                </a:extLst>
              </a:tr>
            </a:tbl>
          </a:graphicData>
        </a:graphic>
      </p:graphicFrame>
      <p:sp>
        <p:nvSpPr>
          <p:cNvPr id="34" name="모서리가 둥근 직사각형 21">
            <a:extLst>
              <a:ext uri="{FF2B5EF4-FFF2-40B4-BE49-F238E27FC236}">
                <a16:creationId xmlns:a16="http://schemas.microsoft.com/office/drawing/2014/main" id="{5149F788-D4BC-4EA6-B96B-A6EDBEDE198A}"/>
              </a:ext>
            </a:extLst>
          </p:cNvPr>
          <p:cNvSpPr/>
          <p:nvPr/>
        </p:nvSpPr>
        <p:spPr>
          <a:xfrm>
            <a:off x="981549" y="2772773"/>
            <a:ext cx="462160" cy="224537"/>
          </a:xfrm>
          <a:prstGeom prst="roundRect">
            <a:avLst>
              <a:gd name="adj" fmla="val 50000"/>
            </a:avLst>
          </a:prstGeom>
          <a:solidFill>
            <a:srgbClr val="FF2F67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모서리가 둥근 직사각형 21">
            <a:extLst>
              <a:ext uri="{FF2B5EF4-FFF2-40B4-BE49-F238E27FC236}">
                <a16:creationId xmlns:a16="http://schemas.microsoft.com/office/drawing/2014/main" id="{0E5D967A-1F6B-4571-B812-BC1BD92B3885}"/>
              </a:ext>
            </a:extLst>
          </p:cNvPr>
          <p:cNvSpPr/>
          <p:nvPr/>
        </p:nvSpPr>
        <p:spPr>
          <a:xfrm>
            <a:off x="3897792" y="3434106"/>
            <a:ext cx="462160" cy="224537"/>
          </a:xfrm>
          <a:prstGeom prst="roundRect">
            <a:avLst>
              <a:gd name="adj" fmla="val 50000"/>
            </a:avLst>
          </a:prstGeom>
          <a:solidFill>
            <a:srgbClr val="FF2F67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6" name="모서리가 둥근 직사각형 21">
            <a:extLst>
              <a:ext uri="{FF2B5EF4-FFF2-40B4-BE49-F238E27FC236}">
                <a16:creationId xmlns:a16="http://schemas.microsoft.com/office/drawing/2014/main" id="{D3529E54-6288-4867-B572-2761B8D02D99}"/>
              </a:ext>
            </a:extLst>
          </p:cNvPr>
          <p:cNvSpPr/>
          <p:nvPr/>
        </p:nvSpPr>
        <p:spPr>
          <a:xfrm>
            <a:off x="3897792" y="4522981"/>
            <a:ext cx="462160" cy="224537"/>
          </a:xfrm>
          <a:prstGeom prst="roundRect">
            <a:avLst>
              <a:gd name="adj" fmla="val 50000"/>
            </a:avLst>
          </a:prstGeom>
          <a:solidFill>
            <a:srgbClr val="FF2F67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7" name="모서리가 둥근 직사각형 21">
            <a:extLst>
              <a:ext uri="{FF2B5EF4-FFF2-40B4-BE49-F238E27FC236}">
                <a16:creationId xmlns:a16="http://schemas.microsoft.com/office/drawing/2014/main" id="{3A42DFB0-85AF-49F8-84A8-410A8E85D19B}"/>
              </a:ext>
            </a:extLst>
          </p:cNvPr>
          <p:cNvSpPr/>
          <p:nvPr/>
        </p:nvSpPr>
        <p:spPr>
          <a:xfrm>
            <a:off x="1707195" y="4522981"/>
            <a:ext cx="462160" cy="224537"/>
          </a:xfrm>
          <a:prstGeom prst="roundRect">
            <a:avLst>
              <a:gd name="adj" fmla="val 50000"/>
            </a:avLst>
          </a:prstGeom>
          <a:solidFill>
            <a:srgbClr val="FF2F67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8" name="모서리가 둥근 직사각형 21">
            <a:extLst>
              <a:ext uri="{FF2B5EF4-FFF2-40B4-BE49-F238E27FC236}">
                <a16:creationId xmlns:a16="http://schemas.microsoft.com/office/drawing/2014/main" id="{46DD5C87-A80F-471F-8CE8-176F127EBE1A}"/>
              </a:ext>
            </a:extLst>
          </p:cNvPr>
          <p:cNvSpPr/>
          <p:nvPr/>
        </p:nvSpPr>
        <p:spPr>
          <a:xfrm>
            <a:off x="944692" y="4522981"/>
            <a:ext cx="462160" cy="224537"/>
          </a:xfrm>
          <a:prstGeom prst="roundRect">
            <a:avLst>
              <a:gd name="adj" fmla="val 50000"/>
            </a:avLst>
          </a:prstGeom>
          <a:solidFill>
            <a:srgbClr val="FF2F67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19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FEE5F79-C415-484A-83CD-F1C8DBC01684}"/>
              </a:ext>
            </a:extLst>
          </p:cNvPr>
          <p:cNvSpPr/>
          <p:nvPr/>
        </p:nvSpPr>
        <p:spPr>
          <a:xfrm>
            <a:off x="180135" y="1436799"/>
            <a:ext cx="4480765" cy="2316493"/>
          </a:xfrm>
          <a:prstGeom prst="roundRect">
            <a:avLst>
              <a:gd name="adj" fmla="val 406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180136" y="1213524"/>
            <a:ext cx="5871748" cy="13524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7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180136" y="6650348"/>
            <a:ext cx="5871748" cy="13524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8820136" y="789093"/>
            <a:ext cx="3181568" cy="418202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FFC1D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        </a:t>
            </a:r>
            <a:r>
              <a:rPr lang="ko-KR" altLang="en-US" sz="1400" b="1" dirty="0">
                <a:solidFill>
                  <a:schemeClr val="bg1"/>
                </a:solidFill>
              </a:rPr>
              <a:t>이야기 완결 및 이후 순환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5940136" y="789093"/>
            <a:ext cx="3181568" cy="418202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FFC1D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        </a:t>
            </a:r>
            <a:r>
              <a:rPr lang="ko-KR" altLang="en-US" sz="1400" b="1" dirty="0">
                <a:solidFill>
                  <a:schemeClr val="bg1"/>
                </a:solidFill>
              </a:rPr>
              <a:t>순환 구조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3060136" y="789093"/>
            <a:ext cx="3181568" cy="418202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FF2F67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        이벤트 가이드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180136" y="789093"/>
            <a:ext cx="3181568" cy="418202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FFC1D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   이벤트 초기 진행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180136" y="653845"/>
            <a:ext cx="5871748" cy="13524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68BA59A8-7271-45AF-BE78-6F0F08FA3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342873"/>
              </p:ext>
            </p:extLst>
          </p:nvPr>
        </p:nvGraphicFramePr>
        <p:xfrm>
          <a:off x="230936" y="1519529"/>
          <a:ext cx="4372970" cy="2166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464">
                  <a:extLst>
                    <a:ext uri="{9D8B030D-6E8A-4147-A177-3AD203B41FA5}">
                      <a16:colId xmlns:a16="http://schemas.microsoft.com/office/drawing/2014/main" val="2131501868"/>
                    </a:ext>
                  </a:extLst>
                </a:gridCol>
                <a:gridCol w="2800506">
                  <a:extLst>
                    <a:ext uri="{9D8B030D-6E8A-4147-A177-3AD203B41FA5}">
                      <a16:colId xmlns:a16="http://schemas.microsoft.com/office/drawing/2014/main" val="491953171"/>
                    </a:ext>
                  </a:extLst>
                </a:gridCol>
              </a:tblGrid>
              <a:tr h="137828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무작위 기존 이벤트 맵 리스트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</a:rPr>
                        <a:t>이매망량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기준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5106062"/>
                  </a:ext>
                </a:extLst>
              </a:tr>
              <a:tr h="132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600506"/>
                  </a:ext>
                </a:extLst>
              </a:tr>
              <a:tr h="132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카오스 제로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카오스 트레이닝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초 스피드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튜브맵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경계의 사탑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썸머럼블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카오스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점령전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19673"/>
                  </a:ext>
                </a:extLst>
              </a:tr>
              <a:tr h="132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꽃보다 제로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비밀번호를 찾아줘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41722"/>
                  </a:ext>
                </a:extLst>
              </a:tr>
              <a:tr h="132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소원의 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닥터헬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연구소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136660"/>
                  </a:ext>
                </a:extLst>
              </a:tr>
              <a:tr h="132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눈의 여왕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ICE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넷이서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한마음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–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눈의 여왕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017579"/>
                  </a:ext>
                </a:extLst>
              </a:tr>
            </a:tbl>
          </a:graphicData>
        </a:graphic>
      </p:graphicFrame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0BA6AB6A-52AD-45E3-864A-61ECF8A35CDF}"/>
              </a:ext>
            </a:extLst>
          </p:cNvPr>
          <p:cNvSpPr/>
          <p:nvPr/>
        </p:nvSpPr>
        <p:spPr>
          <a:xfrm>
            <a:off x="6451601" y="1436799"/>
            <a:ext cx="5566457" cy="2316493"/>
          </a:xfrm>
          <a:prstGeom prst="roundRect">
            <a:avLst>
              <a:gd name="adj" fmla="val 406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2171F8A-A5AD-419A-938E-841E8B9938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102233"/>
              </p:ext>
            </p:extLst>
          </p:nvPr>
        </p:nvGraphicFramePr>
        <p:xfrm>
          <a:off x="6520441" y="1519529"/>
          <a:ext cx="5440623" cy="1890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6378">
                  <a:extLst>
                    <a:ext uri="{9D8B030D-6E8A-4147-A177-3AD203B41FA5}">
                      <a16:colId xmlns:a16="http://schemas.microsoft.com/office/drawing/2014/main" val="2131501868"/>
                    </a:ext>
                  </a:extLst>
                </a:gridCol>
                <a:gridCol w="3484245">
                  <a:extLst>
                    <a:ext uri="{9D8B030D-6E8A-4147-A177-3AD203B41FA5}">
                      <a16:colId xmlns:a16="http://schemas.microsoft.com/office/drawing/2014/main" val="491953171"/>
                    </a:ext>
                  </a:extLst>
                </a:gridCol>
              </a:tblGrid>
              <a:tr h="137828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만우절 이벤트에 적용 될 무작위 맵 리스트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5106062"/>
                  </a:ext>
                </a:extLst>
              </a:tr>
              <a:tr h="132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기준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600506"/>
                  </a:ext>
                </a:extLst>
              </a:tr>
              <a:tr h="132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넓이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러닝을 통해 숨겨진 삐에로를 찾는 방식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 err="1" smtClean="0">
                          <a:solidFill>
                            <a:schemeClr val="tx1"/>
                          </a:solidFill>
                        </a:rPr>
                        <a:t>맵이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 넓어야 어느정도 성취감이 생긴다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19673"/>
                  </a:ext>
                </a:extLst>
              </a:tr>
              <a:tr h="13273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136660"/>
                  </a:ext>
                </a:extLst>
              </a:tr>
              <a:tr h="13273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017579"/>
                  </a:ext>
                </a:extLst>
              </a:tr>
            </a:tbl>
          </a:graphicData>
        </a:graphic>
      </p:graphicFrame>
      <p:sp>
        <p:nvSpPr>
          <p:cNvPr id="41" name="오른쪽 화살표 8">
            <a:extLst>
              <a:ext uri="{FF2B5EF4-FFF2-40B4-BE49-F238E27FC236}">
                <a16:creationId xmlns:a16="http://schemas.microsoft.com/office/drawing/2014/main" id="{187AC39F-2D4F-4FD1-837B-00F199A6A35B}"/>
              </a:ext>
            </a:extLst>
          </p:cNvPr>
          <p:cNvSpPr/>
          <p:nvPr/>
        </p:nvSpPr>
        <p:spPr>
          <a:xfrm>
            <a:off x="4711701" y="1772085"/>
            <a:ext cx="1689099" cy="1645920"/>
          </a:xfrm>
          <a:prstGeom prst="rightArrow">
            <a:avLst>
              <a:gd name="adj1" fmla="val 50000"/>
              <a:gd name="adj2" fmla="val 39198"/>
            </a:avLst>
          </a:prstGeom>
          <a:solidFill>
            <a:srgbClr val="FF2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/>
              <a:t>일부 사항</a:t>
            </a:r>
            <a:r>
              <a:rPr lang="en-US" altLang="ko-KR" sz="1200" dirty="0"/>
              <a:t> </a:t>
            </a:r>
            <a:r>
              <a:rPr lang="ko-KR" altLang="en-US" sz="1200" dirty="0"/>
              <a:t>혹은 전체 리스트 변경 </a:t>
            </a:r>
            <a:endParaRPr lang="en-US" altLang="ko-KR" sz="1200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7247EB3A-E42A-4D78-9220-A867FB968CF5}"/>
              </a:ext>
            </a:extLst>
          </p:cNvPr>
          <p:cNvSpPr/>
          <p:nvPr/>
        </p:nvSpPr>
        <p:spPr>
          <a:xfrm>
            <a:off x="190780" y="3982795"/>
            <a:ext cx="5297069" cy="2650075"/>
          </a:xfrm>
          <a:prstGeom prst="roundRect">
            <a:avLst>
              <a:gd name="adj" fmla="val 821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dirty="0" err="1" smtClean="0">
                <a:solidFill>
                  <a:schemeClr val="tx1"/>
                </a:solidFill>
              </a:rPr>
              <a:t>이매망량</a:t>
            </a:r>
            <a:r>
              <a:rPr lang="ko-KR" altLang="en-US" sz="1200" dirty="0" smtClean="0">
                <a:solidFill>
                  <a:schemeClr val="tx1"/>
                </a:solidFill>
              </a:rPr>
              <a:t> 이벤트 맵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</a:rPr>
              <a:t>팀 대 팀 경쟁 기반</a:t>
            </a:r>
            <a:r>
              <a:rPr lang="en-US" altLang="ko-KR" sz="1200" dirty="0" smtClean="0">
                <a:solidFill>
                  <a:schemeClr val="tx1"/>
                </a:solidFill>
              </a:rPr>
              <a:t>: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이매망량</a:t>
            </a:r>
            <a:r>
              <a:rPr lang="ko-KR" altLang="en-US" sz="1200" dirty="0" smtClean="0">
                <a:solidFill>
                  <a:schemeClr val="tx1"/>
                </a:solidFill>
              </a:rPr>
              <a:t> 이벤트는 청실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smtClean="0">
                <a:solidFill>
                  <a:schemeClr val="tx1"/>
                </a:solidFill>
              </a:rPr>
              <a:t>홍실로 나뉘어 진행했음</a:t>
            </a:r>
            <a:r>
              <a:rPr lang="en-US" altLang="ko-KR" sz="1200" smtClean="0">
                <a:solidFill>
                  <a:schemeClr val="tx1"/>
                </a:solidFill>
              </a:rPr>
              <a:t>. </a:t>
            </a:r>
            <a:r>
              <a:rPr lang="en-US" altLang="ko-KR" sz="1200" b="1" smtClean="0">
                <a:solidFill>
                  <a:schemeClr val="tx1"/>
                </a:solidFill>
              </a:rPr>
              <a:t> 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6" name="사각형: 둥근 모서리 2">
            <a:extLst>
              <a:ext uri="{FF2B5EF4-FFF2-40B4-BE49-F238E27FC236}">
                <a16:creationId xmlns:a16="http://schemas.microsoft.com/office/drawing/2014/main" id="{9340F876-7F8A-48BA-8B97-960FC903BF4E}"/>
              </a:ext>
            </a:extLst>
          </p:cNvPr>
          <p:cNvSpPr/>
          <p:nvPr/>
        </p:nvSpPr>
        <p:spPr>
          <a:xfrm>
            <a:off x="5487850" y="4104351"/>
            <a:ext cx="136800" cy="1080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41">
            <a:extLst>
              <a:ext uri="{FF2B5EF4-FFF2-40B4-BE49-F238E27FC236}">
                <a16:creationId xmlns:a16="http://schemas.microsoft.com/office/drawing/2014/main" id="{7247EB3A-E42A-4D78-9220-A867FB968CF5}"/>
              </a:ext>
            </a:extLst>
          </p:cNvPr>
          <p:cNvSpPr/>
          <p:nvPr/>
        </p:nvSpPr>
        <p:spPr>
          <a:xfrm>
            <a:off x="5624651" y="3982795"/>
            <a:ext cx="6393408" cy="2650075"/>
          </a:xfrm>
          <a:prstGeom prst="roundRect">
            <a:avLst>
              <a:gd name="adj" fmla="val 821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dirty="0" err="1" smtClean="0">
                <a:solidFill>
                  <a:schemeClr val="tx1"/>
                </a:solidFill>
              </a:rPr>
              <a:t>이매망량</a:t>
            </a:r>
            <a:r>
              <a:rPr lang="ko-KR" altLang="en-US" sz="1200" dirty="0" smtClean="0">
                <a:solidFill>
                  <a:schemeClr val="tx1"/>
                </a:solidFill>
              </a:rPr>
              <a:t> 이벤트 맵</a:t>
            </a:r>
            <a:r>
              <a:rPr lang="en-US" altLang="ko-KR" sz="1200" dirty="0" smtClean="0">
                <a:solidFill>
                  <a:schemeClr val="tx1"/>
                </a:solidFill>
              </a:rPr>
              <a:t>.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dirty="0" err="1" smtClean="0">
                <a:solidFill>
                  <a:schemeClr val="tx1"/>
                </a:solidFill>
              </a:rPr>
              <a:t>맵의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넓이와 동선이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길어야함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 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547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1411</Words>
  <Application>Microsoft Office PowerPoint</Application>
  <PresentationFormat>와이드스크린</PresentationFormat>
  <Paragraphs>216</Paragraphs>
  <Slides>16</Slides>
  <Notes>0</Notes>
  <HiddenSlides>1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맑은 고딕</vt:lpstr>
      <vt:lpstr>Arial</vt:lpstr>
      <vt:lpstr>Calibri</vt:lpstr>
      <vt:lpstr>Calibri Light</vt:lpstr>
      <vt:lpstr>Office 테마</vt:lpstr>
      <vt:lpstr>디자인 사용자 지정</vt:lpstr>
      <vt:lpstr>신규 유저와 복귀 유저가  같이 즐기는 만우절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ghost</dc:creator>
  <cp:lastModifiedBy>Administrator</cp:lastModifiedBy>
  <cp:revision>68</cp:revision>
  <dcterms:created xsi:type="dcterms:W3CDTF">2019-12-19T05:48:23Z</dcterms:created>
  <dcterms:modified xsi:type="dcterms:W3CDTF">2019-12-25T00:57:01Z</dcterms:modified>
</cp:coreProperties>
</file>